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0"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9153310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15</a:t>
            </a:fld>
            <a:endParaRPr lang="en-US"/>
          </a:p>
        </p:txBody>
      </p:sp>
    </p:spTree>
    <p:extLst>
      <p:ext uri="{BB962C8B-B14F-4D97-AF65-F5344CB8AC3E}">
        <p14:creationId xmlns:p14="http://schemas.microsoft.com/office/powerpoint/2010/main" val="267266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17</a:t>
            </a:fld>
            <a:endParaRPr lang="en-US"/>
          </a:p>
        </p:txBody>
      </p:sp>
    </p:spTree>
    <p:extLst>
      <p:ext uri="{BB962C8B-B14F-4D97-AF65-F5344CB8AC3E}">
        <p14:creationId xmlns:p14="http://schemas.microsoft.com/office/powerpoint/2010/main" val="83443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3" name="Shape 18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422029" y="1371600"/>
            <a:ext cx="8229600" cy="1828800"/>
          </a:xfrm>
          <a:prstGeom prst="rect">
            <a:avLst/>
          </a:prstGeom>
          <a:noFill/>
          <a:ln>
            <a:noFill/>
          </a:ln>
        </p:spPr>
        <p:txBody>
          <a:bodyPr lIns="91425" tIns="91425" rIns="91425" bIns="91425" anchor="b" anchorCtr="0"/>
          <a:lstStyle>
            <a:lvl1pPr marL="0" marR="0" indent="0" algn="ctr" rtl="0">
              <a:spcBef>
                <a:spcPts val="0"/>
              </a:spcBef>
              <a:buClr>
                <a:srgbClr val="F3E5A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 name="Shape 17"/>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
        <p:nvSpPr>
          <p:cNvPr id="19" name="Shape 19"/>
          <p:cNvSpPr txBox="1">
            <a:spLocks noGrp="1"/>
          </p:cNvSpPr>
          <p:nvPr>
            <p:ph type="subTitle" idx="1"/>
          </p:nvPr>
        </p:nvSpPr>
        <p:spPr>
          <a:xfrm>
            <a:off x="1371600" y="3331698"/>
            <a:ext cx="6400799" cy="1752600"/>
          </a:xfrm>
          <a:prstGeom prst="rect">
            <a:avLst/>
          </a:prstGeom>
          <a:noFill/>
          <a:ln>
            <a:noFill/>
          </a:ln>
        </p:spPr>
        <p:txBody>
          <a:bodyPr lIns="91425" tIns="91425" rIns="91425" bIns="91425" anchor="t" anchorCtr="0"/>
          <a:lstStyle>
            <a:lvl1pPr marL="0" marR="0" indent="0" algn="ctr" rtl="0">
              <a:spcBef>
                <a:spcPts val="560"/>
              </a:spcBef>
              <a:buClr>
                <a:srgbClr val="FAFAFA"/>
              </a:buClr>
              <a:buFont typeface="Noto Symbol"/>
              <a:buNone/>
              <a:defRPr/>
            </a:lvl1pPr>
            <a:lvl2pPr marL="457200" marR="0" indent="0" algn="ctr" rtl="0">
              <a:spcBef>
                <a:spcPts val="480"/>
              </a:spcBef>
              <a:buClr>
                <a:schemeClr val="lt1"/>
              </a:buClr>
              <a:buFont typeface="Noto Symbol"/>
              <a:buNone/>
              <a:defRPr/>
            </a:lvl2pPr>
            <a:lvl3pPr marL="914400" marR="0" indent="0" algn="ctr" rtl="0">
              <a:spcBef>
                <a:spcPts val="440"/>
              </a:spcBef>
              <a:buClr>
                <a:schemeClr val="lt1"/>
              </a:buClr>
              <a:buFont typeface="Noto Symbol"/>
              <a:buNone/>
              <a:defRPr/>
            </a:lvl3pPr>
            <a:lvl4pPr marL="1371600" marR="0" indent="0" algn="ctr" rtl="0">
              <a:spcBef>
                <a:spcPts val="400"/>
              </a:spcBef>
              <a:buClr>
                <a:schemeClr val="lt1"/>
              </a:buClr>
              <a:buFont typeface="Noto Symbol"/>
              <a:buNone/>
              <a:defRPr/>
            </a:lvl4pPr>
            <a:lvl5pPr marL="1828800" marR="0" indent="0" algn="ctr" rtl="0">
              <a:spcBef>
                <a:spcPts val="400"/>
              </a:spcBef>
              <a:buClr>
                <a:schemeClr val="lt1"/>
              </a:buClr>
              <a:buFont typeface="Noto Symbol"/>
              <a:buNone/>
              <a:defRPr/>
            </a:lvl5pPr>
            <a:lvl6pPr marL="2286000" marR="0" indent="0" algn="ctr" rtl="0">
              <a:spcBef>
                <a:spcPts val="360"/>
              </a:spcBef>
              <a:buClr>
                <a:schemeClr val="lt1"/>
              </a:buClr>
              <a:buFont typeface="Noto Symbol"/>
              <a:buNone/>
              <a:defRPr/>
            </a:lvl6pPr>
            <a:lvl7pPr marL="2743200" marR="0" indent="0" algn="ctr" rtl="0">
              <a:spcBef>
                <a:spcPts val="320"/>
              </a:spcBef>
              <a:buClr>
                <a:schemeClr val="lt1"/>
              </a:buClr>
              <a:buFont typeface="Noto Symbol"/>
              <a:buNone/>
              <a:defRPr/>
            </a:lvl7pPr>
            <a:lvl8pPr marL="3200400" marR="0" indent="0" algn="ctr" rtl="0">
              <a:spcBef>
                <a:spcPts val="280"/>
              </a:spcBef>
              <a:buClr>
                <a:schemeClr val="lt1"/>
              </a:buClr>
              <a:buFont typeface="Noto Symbol"/>
              <a:buNone/>
              <a:defRPr/>
            </a:lvl8pPr>
            <a:lvl9pPr marL="3657600" marR="0" indent="0" algn="ctr" rtl="0">
              <a:spcBef>
                <a:spcPts val="280"/>
              </a:spcBef>
              <a:buClr>
                <a:schemeClr val="lt1"/>
              </a:buClr>
              <a:buFont typeface="Noto Symbo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217449" y="-160050"/>
            <a:ext cx="4709100" cy="8229600"/>
          </a:xfrm>
          <a:prstGeom prst="rect">
            <a:avLst/>
          </a:prstGeom>
          <a:noFill/>
          <a:ln>
            <a:noFill/>
          </a:ln>
        </p:spPr>
        <p:txBody>
          <a:bodyPr lIns="91425" tIns="91425" rIns="91425" bIns="91425" anchor="t" anchorCtr="0"/>
          <a:lstStyle>
            <a:lvl1pPr marL="548640" indent="-306070" algn="l" rtl="0">
              <a:spcBef>
                <a:spcPts val="560"/>
              </a:spcBef>
              <a:buClr>
                <a:srgbClr val="FAFAFA"/>
              </a:buClr>
              <a:buFont typeface="Noto Symbol"/>
              <a:buChar char="⬜"/>
              <a:defRPr/>
            </a:lvl1pPr>
            <a:lvl2pPr marL="868680" indent="-162560" algn="l" rtl="0">
              <a:spcBef>
                <a:spcPts val="480"/>
              </a:spcBef>
              <a:buClr>
                <a:schemeClr val="lt1"/>
              </a:buClr>
              <a:buFont typeface="Noto Symbol"/>
              <a:buChar char="◼"/>
              <a:defRPr/>
            </a:lvl2pPr>
            <a:lvl3pPr marL="1133856" indent="-99441" algn="l" rtl="0">
              <a:spcBef>
                <a:spcPts val="440"/>
              </a:spcBef>
              <a:buClr>
                <a:schemeClr val="lt1"/>
              </a:buClr>
              <a:buFont typeface="Noto Symbol"/>
              <a:buChar char="▫"/>
              <a:defRPr/>
            </a:lvl3pPr>
            <a:lvl4pPr marL="1353312" indent="-57911" algn="l" rtl="0">
              <a:spcBef>
                <a:spcPts val="400"/>
              </a:spcBef>
              <a:buClr>
                <a:schemeClr val="lt1"/>
              </a:buClr>
              <a:buFont typeface="Noto Symbol"/>
              <a:buChar char=""/>
              <a:defRPr/>
            </a:lvl4pPr>
            <a:lvl5pPr marL="1545336" indent="-59436" algn="l" rtl="0">
              <a:spcBef>
                <a:spcPts val="400"/>
              </a:spcBef>
              <a:buClr>
                <a:schemeClr val="lt1"/>
              </a:buClr>
              <a:buFont typeface="Noto Symbol"/>
              <a:buChar char="◾"/>
              <a:defRPr/>
            </a:lvl5pPr>
            <a:lvl6pPr marL="1764792" indent="-75692" algn="l" rtl="0">
              <a:spcBef>
                <a:spcPts val="360"/>
              </a:spcBef>
              <a:buClr>
                <a:schemeClr val="lt1"/>
              </a:buClr>
              <a:buFont typeface="Noto Symbol"/>
              <a:buChar char=""/>
              <a:defRPr/>
            </a:lvl6pPr>
            <a:lvl7pPr marL="1965960" indent="-86360" algn="l" rtl="0">
              <a:spcBef>
                <a:spcPts val="320"/>
              </a:spcBef>
              <a:buClr>
                <a:schemeClr val="lt1"/>
              </a:buClr>
              <a:buFont typeface="Noto Symbol"/>
              <a:buChar char="⚫"/>
              <a:defRPr/>
            </a:lvl7pPr>
            <a:lvl8pPr marL="2167128" indent="-97027" algn="l" rtl="0">
              <a:spcBef>
                <a:spcPts val="280"/>
              </a:spcBef>
              <a:buClr>
                <a:schemeClr val="lt1"/>
              </a:buClr>
              <a:buFont typeface="Noto Symbol"/>
              <a:buChar char="⚫"/>
              <a:defRPr/>
            </a:lvl8pPr>
            <a:lvl9pPr marL="2368296" indent="-94995" algn="l" rtl="0">
              <a:spcBef>
                <a:spcPts val="280"/>
              </a:spcBef>
              <a:buClr>
                <a:schemeClr val="lt1"/>
              </a:buClr>
              <a:buFont typeface="Noto Symbol"/>
              <a:buChar char="⚫"/>
              <a:defRPr/>
            </a:lvl9pPr>
          </a:lstStyle>
          <a:p>
            <a:endParaRPr/>
          </a:p>
        </p:txBody>
      </p:sp>
      <p:sp>
        <p:nvSpPr>
          <p:cNvPr id="74" name="Shape 74"/>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548640" indent="-306070" algn="l" rtl="0">
              <a:spcBef>
                <a:spcPts val="560"/>
              </a:spcBef>
              <a:buClr>
                <a:srgbClr val="FAFAFA"/>
              </a:buClr>
              <a:buFont typeface="Noto Symbol"/>
              <a:buChar char="⬜"/>
              <a:defRPr/>
            </a:lvl1pPr>
            <a:lvl2pPr marL="868680" indent="-162560" algn="l" rtl="0">
              <a:spcBef>
                <a:spcPts val="480"/>
              </a:spcBef>
              <a:buClr>
                <a:schemeClr val="lt1"/>
              </a:buClr>
              <a:buFont typeface="Noto Symbol"/>
              <a:buChar char="◼"/>
              <a:defRPr/>
            </a:lvl2pPr>
            <a:lvl3pPr marL="1133856" indent="-99441" algn="l" rtl="0">
              <a:spcBef>
                <a:spcPts val="440"/>
              </a:spcBef>
              <a:buClr>
                <a:schemeClr val="lt1"/>
              </a:buClr>
              <a:buFont typeface="Noto Symbol"/>
              <a:buChar char="▫"/>
              <a:defRPr/>
            </a:lvl3pPr>
            <a:lvl4pPr marL="1353312" indent="-57911" algn="l" rtl="0">
              <a:spcBef>
                <a:spcPts val="400"/>
              </a:spcBef>
              <a:buClr>
                <a:schemeClr val="lt1"/>
              </a:buClr>
              <a:buFont typeface="Noto Symbol"/>
              <a:buChar char=""/>
              <a:defRPr/>
            </a:lvl4pPr>
            <a:lvl5pPr marL="1545336" indent="-59436" algn="l" rtl="0">
              <a:spcBef>
                <a:spcPts val="400"/>
              </a:spcBef>
              <a:buClr>
                <a:schemeClr val="lt1"/>
              </a:buClr>
              <a:buFont typeface="Noto Symbol"/>
              <a:buChar char="◾"/>
              <a:defRPr/>
            </a:lvl5pPr>
            <a:lvl6pPr marL="1764792" indent="-75692" algn="l" rtl="0">
              <a:spcBef>
                <a:spcPts val="360"/>
              </a:spcBef>
              <a:buClr>
                <a:schemeClr val="lt1"/>
              </a:buClr>
              <a:buFont typeface="Noto Symbol"/>
              <a:buChar char=""/>
              <a:defRPr/>
            </a:lvl6pPr>
            <a:lvl7pPr marL="1965960" indent="-86360" algn="l" rtl="0">
              <a:spcBef>
                <a:spcPts val="320"/>
              </a:spcBef>
              <a:buClr>
                <a:schemeClr val="lt1"/>
              </a:buClr>
              <a:buFont typeface="Noto Symbol"/>
              <a:buChar char="⚫"/>
              <a:defRPr/>
            </a:lvl7pPr>
            <a:lvl8pPr marL="2167128" indent="-97027" algn="l" rtl="0">
              <a:spcBef>
                <a:spcPts val="280"/>
              </a:spcBef>
              <a:buClr>
                <a:schemeClr val="lt1"/>
              </a:buClr>
              <a:buFont typeface="Noto Symbol"/>
              <a:buChar char="⚫"/>
              <a:defRPr/>
            </a:lvl8pPr>
            <a:lvl9pPr marL="2368296" indent="-94995" algn="l" rtl="0">
              <a:spcBef>
                <a:spcPts val="280"/>
              </a:spcBef>
              <a:buClr>
                <a:schemeClr val="lt1"/>
              </a:buClr>
              <a:buFont typeface="Noto Symbol"/>
              <a:buChar char="⚫"/>
              <a:defRPr/>
            </a:lvl9pPr>
          </a:lstStyle>
          <a:p>
            <a:endParaRPr/>
          </a:p>
        </p:txBody>
      </p:sp>
      <p:sp>
        <p:nvSpPr>
          <p:cNvPr id="80" name="Shape 80"/>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709100"/>
          </a:xfrm>
          <a:prstGeom prst="rect">
            <a:avLst/>
          </a:prstGeom>
          <a:noFill/>
          <a:ln>
            <a:noFill/>
          </a:ln>
        </p:spPr>
        <p:txBody>
          <a:bodyPr lIns="91425" tIns="91425" rIns="91425" bIns="91425" anchor="t" anchorCtr="0"/>
          <a:lstStyle>
            <a:lvl1pPr marL="548640" indent="-306070" algn="l" rtl="0">
              <a:spcBef>
                <a:spcPts val="560"/>
              </a:spcBef>
              <a:buClr>
                <a:srgbClr val="FAFAFA"/>
              </a:buClr>
              <a:buFont typeface="Noto Symbol"/>
              <a:buChar char="⬜"/>
              <a:defRPr/>
            </a:lvl1pPr>
            <a:lvl2pPr marL="868680" indent="-162560" algn="l" rtl="0">
              <a:spcBef>
                <a:spcPts val="480"/>
              </a:spcBef>
              <a:buClr>
                <a:schemeClr val="lt1"/>
              </a:buClr>
              <a:buFont typeface="Noto Symbol"/>
              <a:buChar char="◼"/>
              <a:defRPr/>
            </a:lvl2pPr>
            <a:lvl3pPr marL="1133856" indent="-99441" algn="l" rtl="0">
              <a:spcBef>
                <a:spcPts val="440"/>
              </a:spcBef>
              <a:buClr>
                <a:schemeClr val="lt1"/>
              </a:buClr>
              <a:buFont typeface="Noto Symbol"/>
              <a:buChar char="▫"/>
              <a:defRPr/>
            </a:lvl3pPr>
            <a:lvl4pPr marL="1353312" indent="-57911" algn="l" rtl="0">
              <a:spcBef>
                <a:spcPts val="400"/>
              </a:spcBef>
              <a:buClr>
                <a:schemeClr val="lt1"/>
              </a:buClr>
              <a:buFont typeface="Noto Symbol"/>
              <a:buChar char=""/>
              <a:defRPr/>
            </a:lvl4pPr>
            <a:lvl5pPr marL="1545336" indent="-59436" algn="l" rtl="0">
              <a:spcBef>
                <a:spcPts val="400"/>
              </a:spcBef>
              <a:buClr>
                <a:schemeClr val="lt1"/>
              </a:buClr>
              <a:buFont typeface="Noto Symbol"/>
              <a:buChar char="◾"/>
              <a:defRPr/>
            </a:lvl5pPr>
            <a:lvl6pPr marL="1764792" indent="-75692" algn="l" rtl="0">
              <a:spcBef>
                <a:spcPts val="360"/>
              </a:spcBef>
              <a:buClr>
                <a:schemeClr val="lt1"/>
              </a:buClr>
              <a:buFont typeface="Noto Symbol"/>
              <a:buChar char=""/>
              <a:defRPr/>
            </a:lvl6pPr>
            <a:lvl7pPr marL="1965960" indent="-86360" algn="l" rtl="0">
              <a:spcBef>
                <a:spcPts val="320"/>
              </a:spcBef>
              <a:buClr>
                <a:schemeClr val="lt1"/>
              </a:buClr>
              <a:buFont typeface="Noto Symbol"/>
              <a:buChar char="⚫"/>
              <a:defRPr/>
            </a:lvl7pPr>
            <a:lvl8pPr marL="2167128" indent="-97027" algn="l" rtl="0">
              <a:spcBef>
                <a:spcPts val="280"/>
              </a:spcBef>
              <a:buClr>
                <a:schemeClr val="lt1"/>
              </a:buClr>
              <a:buFont typeface="Noto Symbol"/>
              <a:buChar char="⚫"/>
              <a:defRPr/>
            </a:lvl8pPr>
            <a:lvl9pPr marL="2368296" indent="-94995" algn="l" rtl="0">
              <a:spcBef>
                <a:spcPts val="280"/>
              </a:spcBef>
              <a:buClr>
                <a:schemeClr val="lt1"/>
              </a:buClr>
              <a:buFont typeface="Noto Symbol"/>
              <a:buChar char="⚫"/>
              <a:defRPr/>
            </a:lvl9pPr>
          </a:lstStyle>
          <a:p>
            <a:endParaRPr/>
          </a:p>
        </p:txBody>
      </p:sp>
      <p:sp>
        <p:nvSpPr>
          <p:cNvPr id="23" name="Shape 23"/>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600200" y="609600"/>
            <a:ext cx="7086600" cy="1828800"/>
          </a:xfrm>
          <a:prstGeom prst="rect">
            <a:avLst/>
          </a:prstGeom>
          <a:noFill/>
          <a:ln>
            <a:noFill/>
          </a:ln>
        </p:spPr>
        <p:txBody>
          <a:bodyPr lIns="91425" tIns="91425" rIns="91425" bIns="91425" anchor="b" anchorCtr="0"/>
          <a:lstStyle>
            <a:lvl1pPr algn="l" rtl="0">
              <a:spcBef>
                <a:spcPts val="0"/>
              </a:spcBef>
              <a:buClr>
                <a:srgbClr val="E5D594"/>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1600200" y="2507785"/>
            <a:ext cx="7086600" cy="1509599"/>
          </a:xfrm>
          <a:prstGeom prst="rect">
            <a:avLst/>
          </a:prstGeom>
          <a:noFill/>
          <a:ln>
            <a:noFill/>
          </a:ln>
        </p:spPr>
        <p:txBody>
          <a:bodyPr lIns="91425" tIns="91425" rIns="91425" bIns="91425" anchor="t" anchorCtr="0"/>
          <a:lstStyle>
            <a:lvl1pPr marL="73152" indent="-9652" algn="l" rtl="0">
              <a:spcBef>
                <a:spcPts val="0"/>
              </a:spcBef>
              <a:buClr>
                <a:schemeClr val="lt1"/>
              </a:buClr>
              <a:buFont typeface="Quattrocento"/>
              <a:buNone/>
              <a:defRPr/>
            </a:lvl1pPr>
            <a:lvl2pPr rtl="0">
              <a:spcBef>
                <a:spcPts val="0"/>
              </a:spcBef>
              <a:buClr>
                <a:schemeClr val="lt1"/>
              </a:buClr>
              <a:buFont typeface="Quattrocento"/>
              <a:buNone/>
              <a:defRPr/>
            </a:lvl2pPr>
            <a:lvl3pPr rtl="0">
              <a:spcBef>
                <a:spcPts val="0"/>
              </a:spcBef>
              <a:buClr>
                <a:schemeClr val="lt1"/>
              </a:buClr>
              <a:buFont typeface="Quattrocento"/>
              <a:buNone/>
              <a:defRPr/>
            </a:lvl3pPr>
            <a:lvl4pPr rtl="0">
              <a:spcBef>
                <a:spcPts val="0"/>
              </a:spcBef>
              <a:buClr>
                <a:schemeClr val="lt1"/>
              </a:buClr>
              <a:buFont typeface="Quattrocento"/>
              <a:buNone/>
              <a:defRPr/>
            </a:lvl4pPr>
            <a:lvl5pPr rtl="0">
              <a:spcBef>
                <a:spcPts val="0"/>
              </a:spcBef>
              <a:buClr>
                <a:schemeClr val="lt1"/>
              </a:buClr>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099" cy="750899"/>
          </a:xfrm>
          <a:prstGeom prst="rect">
            <a:avLst/>
          </a:prstGeom>
          <a:noFill/>
          <a:ln>
            <a:noFill/>
          </a:ln>
        </p:spPr>
        <p:txBody>
          <a:bodyPr lIns="91425" tIns="91425" rIns="91425" bIns="91425" anchor="ctr" anchorCtr="0"/>
          <a:lstStyle>
            <a:lvl1pPr marL="0" indent="0" rtl="0">
              <a:spcBef>
                <a:spcPts val="0"/>
              </a:spcBef>
              <a:buClr>
                <a:schemeClr val="lt1"/>
              </a:buClr>
              <a:buFont typeface="Quattrocento"/>
              <a:buNone/>
              <a:defRPr/>
            </a:lvl1pPr>
            <a:lvl2pPr rtl="0">
              <a:spcBef>
                <a:spcPts val="0"/>
              </a:spcBef>
              <a:buFont typeface="Quattrocento"/>
              <a:buNone/>
              <a:defRPr/>
            </a:lvl2pPr>
            <a:lvl3pPr rtl="0">
              <a:spcBef>
                <a:spcPts val="0"/>
              </a:spcBef>
              <a:buFont typeface="Quattrocento"/>
              <a:buNone/>
              <a:defRPr/>
            </a:lvl3pPr>
            <a:lvl4pPr rtl="0">
              <a:spcBef>
                <a:spcPts val="0"/>
              </a:spcBef>
              <a:buFont typeface="Quattrocento"/>
              <a:buNone/>
              <a:defRPr/>
            </a:lvl4pPr>
            <a:lvl5pPr rtl="0">
              <a:spcBef>
                <a:spcPts val="0"/>
              </a:spcBef>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2"/>
          </p:nvPr>
        </p:nvSpPr>
        <p:spPr>
          <a:xfrm>
            <a:off x="4645025" y="1535112"/>
            <a:ext cx="4041900" cy="750899"/>
          </a:xfrm>
          <a:prstGeom prst="rect">
            <a:avLst/>
          </a:prstGeom>
          <a:noFill/>
          <a:ln>
            <a:noFill/>
          </a:ln>
        </p:spPr>
        <p:txBody>
          <a:bodyPr lIns="91425" tIns="91425" rIns="91425" bIns="91425" anchor="ctr" anchorCtr="0"/>
          <a:lstStyle>
            <a:lvl1pPr marL="0" indent="0" rtl="0">
              <a:spcBef>
                <a:spcPts val="0"/>
              </a:spcBef>
              <a:buClr>
                <a:schemeClr val="lt1"/>
              </a:buClr>
              <a:buFont typeface="Quattrocento"/>
              <a:buNone/>
              <a:defRPr/>
            </a:lvl1pPr>
            <a:lvl2pPr rtl="0">
              <a:spcBef>
                <a:spcPts val="0"/>
              </a:spcBef>
              <a:buFont typeface="Quattrocento"/>
              <a:buNone/>
              <a:defRPr/>
            </a:lvl2pPr>
            <a:lvl3pPr rtl="0">
              <a:spcBef>
                <a:spcPts val="0"/>
              </a:spcBef>
              <a:buFont typeface="Quattrocento"/>
              <a:buNone/>
              <a:defRPr/>
            </a:lvl3pPr>
            <a:lvl4pPr rtl="0">
              <a:spcBef>
                <a:spcPts val="0"/>
              </a:spcBef>
              <a:buFont typeface="Quattrocento"/>
              <a:buNone/>
              <a:defRPr/>
            </a:lvl4pPr>
            <a:lvl5pPr rtl="0">
              <a:spcBef>
                <a:spcPts val="0"/>
              </a:spcBef>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57200" y="2362200"/>
            <a:ext cx="4040099" cy="37640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4"/>
          </p:nvPr>
        </p:nvSpPr>
        <p:spPr>
          <a:xfrm>
            <a:off x="4645025" y="2362200"/>
            <a:ext cx="4041900" cy="37640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buClr>
                <a:srgbClr val="FBE9A7"/>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457200" y="1524000"/>
            <a:ext cx="3008399" cy="4602300"/>
          </a:xfrm>
          <a:prstGeom prst="rect">
            <a:avLst/>
          </a:prstGeom>
          <a:noFill/>
          <a:ln>
            <a:noFill/>
          </a:ln>
        </p:spPr>
        <p:txBody>
          <a:bodyPr lIns="91425" tIns="91425" rIns="91425" bIns="91425" anchor="t" anchorCtr="0"/>
          <a:lstStyle>
            <a:lvl1pPr marL="0" indent="0" rtl="0">
              <a:spcBef>
                <a:spcPts val="0"/>
              </a:spcBef>
              <a:buFont typeface="Quattrocento"/>
              <a:buNone/>
              <a:defRPr/>
            </a:lvl1pPr>
            <a:lvl2pPr rtl="0">
              <a:spcBef>
                <a:spcPts val="0"/>
              </a:spcBef>
              <a:buFont typeface="Quattrocento"/>
              <a:buNone/>
              <a:defRPr/>
            </a:lvl2pPr>
            <a:lvl3pPr rtl="0">
              <a:spcBef>
                <a:spcPts val="0"/>
              </a:spcBef>
              <a:buFont typeface="Quattrocento"/>
              <a:buNone/>
              <a:defRPr/>
            </a:lvl3pPr>
            <a:lvl4pPr rtl="0">
              <a:spcBef>
                <a:spcPts val="0"/>
              </a:spcBef>
              <a:buFont typeface="Quattrocento"/>
              <a:buNone/>
              <a:defRPr/>
            </a:lvl4pPr>
            <a:lvl5pPr rtl="0">
              <a:spcBef>
                <a:spcPts val="0"/>
              </a:spcBef>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3575050" y="273050"/>
            <a:ext cx="5111699" cy="5852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828800" y="609600"/>
            <a:ext cx="5486399" cy="522299"/>
          </a:xfrm>
          <a:prstGeom prst="rect">
            <a:avLst/>
          </a:prstGeom>
          <a:noFill/>
          <a:ln>
            <a:noFill/>
          </a:ln>
        </p:spPr>
        <p:txBody>
          <a:bodyPr lIns="91425" tIns="91425" rIns="91425" bIns="91425" anchor="b" anchorCtr="0"/>
          <a:lstStyle>
            <a:lvl1pPr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828800" y="1831975"/>
            <a:ext cx="5486399" cy="3962399"/>
          </a:xfrm>
          <a:prstGeom prst="rect">
            <a:avLst/>
          </a:prstGeom>
          <a:solidFill>
            <a:schemeClr val="dk2"/>
          </a:solidFill>
          <a:ln w="44450" cap="sq">
            <a:solidFill>
              <a:srgbClr val="FFFFFF"/>
            </a:solidFill>
            <a:prstDash val="solid"/>
            <a:miter/>
            <a:headEnd type="none" w="med" len="med"/>
            <a:tailEnd type="none" w="med" len="med"/>
          </a:ln>
        </p:spPr>
      </p:sp>
      <p:sp>
        <p:nvSpPr>
          <p:cNvPr id="67" name="Shape 67"/>
          <p:cNvSpPr txBox="1">
            <a:spLocks noGrp="1"/>
          </p:cNvSpPr>
          <p:nvPr>
            <p:ph type="body" idx="1"/>
          </p:nvPr>
        </p:nvSpPr>
        <p:spPr>
          <a:xfrm>
            <a:off x="1828800" y="1166787"/>
            <a:ext cx="5486399" cy="530399"/>
          </a:xfrm>
          <a:prstGeom prst="rect">
            <a:avLst/>
          </a:prstGeom>
          <a:noFill/>
          <a:ln>
            <a:noFill/>
          </a:ln>
        </p:spPr>
        <p:txBody>
          <a:bodyPr lIns="91425" tIns="91425" rIns="91425" bIns="91425" anchor="t" anchorCtr="0"/>
          <a:lstStyle>
            <a:lvl1pPr marL="0" indent="0" algn="ctr" rtl="0">
              <a:spcBef>
                <a:spcPts val="0"/>
              </a:spcBef>
              <a:buFont typeface="Quattrocen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rgbClr val="F3E5A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709100"/>
          </a:xfrm>
          <a:prstGeom prst="rect">
            <a:avLst/>
          </a:prstGeom>
          <a:noFill/>
          <a:ln>
            <a:noFill/>
          </a:ln>
        </p:spPr>
        <p:txBody>
          <a:bodyPr lIns="91425" tIns="91425" rIns="91425" bIns="91425" anchor="t" anchorCtr="0"/>
          <a:lstStyle>
            <a:lvl1pPr marL="548640" marR="0" indent="-306070" algn="l" rtl="0">
              <a:spcBef>
                <a:spcPts val="560"/>
              </a:spcBef>
              <a:buClr>
                <a:srgbClr val="FAFAFA"/>
              </a:buClr>
              <a:buFont typeface="Noto Symbol"/>
              <a:buChar char="⬜"/>
              <a:defRPr/>
            </a:lvl1pPr>
            <a:lvl2pPr marL="868680" marR="0" indent="-162560" algn="l" rtl="0">
              <a:spcBef>
                <a:spcPts val="480"/>
              </a:spcBef>
              <a:buClr>
                <a:schemeClr val="lt1"/>
              </a:buClr>
              <a:buFont typeface="Noto Symbol"/>
              <a:buChar char="◼"/>
              <a:defRPr/>
            </a:lvl2pPr>
            <a:lvl3pPr marL="1133856" marR="0" indent="-99441" algn="l" rtl="0">
              <a:spcBef>
                <a:spcPts val="440"/>
              </a:spcBef>
              <a:buClr>
                <a:schemeClr val="lt1"/>
              </a:buClr>
              <a:buFont typeface="Noto Symbol"/>
              <a:buChar char="▫"/>
              <a:defRPr/>
            </a:lvl3pPr>
            <a:lvl4pPr marL="1353312" marR="0" indent="-57911" algn="l" rtl="0">
              <a:spcBef>
                <a:spcPts val="400"/>
              </a:spcBef>
              <a:buClr>
                <a:schemeClr val="lt1"/>
              </a:buClr>
              <a:buFont typeface="Noto Symbol"/>
              <a:buChar char=""/>
              <a:defRPr/>
            </a:lvl4pPr>
            <a:lvl5pPr marL="1545336" marR="0" indent="-59436" algn="l" rtl="0">
              <a:spcBef>
                <a:spcPts val="400"/>
              </a:spcBef>
              <a:buClr>
                <a:schemeClr val="lt1"/>
              </a:buClr>
              <a:buFont typeface="Noto Symbol"/>
              <a:buChar char="◾"/>
              <a:defRPr/>
            </a:lvl5pPr>
            <a:lvl6pPr marL="1764792" marR="0" indent="-75692" algn="l" rtl="0">
              <a:spcBef>
                <a:spcPts val="360"/>
              </a:spcBef>
              <a:buClr>
                <a:schemeClr val="lt1"/>
              </a:buClr>
              <a:buFont typeface="Noto Symbol"/>
              <a:buChar char=""/>
              <a:defRPr/>
            </a:lvl6pPr>
            <a:lvl7pPr marL="1965960" marR="0" indent="-86360" algn="l" rtl="0">
              <a:spcBef>
                <a:spcPts val="320"/>
              </a:spcBef>
              <a:buClr>
                <a:schemeClr val="lt1"/>
              </a:buClr>
              <a:buFont typeface="Noto Symbol"/>
              <a:buChar char="⚫"/>
              <a:defRPr/>
            </a:lvl7pPr>
            <a:lvl8pPr marL="2167128" marR="0" indent="-97027" algn="l" rtl="0">
              <a:spcBef>
                <a:spcPts val="280"/>
              </a:spcBef>
              <a:buClr>
                <a:schemeClr val="lt1"/>
              </a:buClr>
              <a:buFont typeface="Noto Symbol"/>
              <a:buChar char="⚫"/>
              <a:defRPr/>
            </a:lvl8pPr>
            <a:lvl9pPr marL="2368296" marR="0" indent="-94995" algn="l" rtl="0">
              <a:spcBef>
                <a:spcPts val="280"/>
              </a:spcBef>
              <a:buClr>
                <a:schemeClr val="lt1"/>
              </a:buClr>
              <a:buFont typeface="Noto Symbol"/>
              <a:buChar char="⚫"/>
              <a:defRPr/>
            </a:lvl9pPr>
          </a:lstStyle>
          <a:p>
            <a:endParaRPr/>
          </a:p>
        </p:txBody>
      </p:sp>
      <p:sp>
        <p:nvSpPr>
          <p:cNvPr id="11" name="Shape 11"/>
          <p:cNvSpPr txBox="1">
            <a:spLocks noGrp="1"/>
          </p:cNvSpPr>
          <p:nvPr>
            <p:ph type="dt" idx="10"/>
          </p:nvPr>
        </p:nvSpPr>
        <p:spPr>
          <a:xfrm>
            <a:off x="457200" y="6416675"/>
            <a:ext cx="2133599" cy="3650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416675"/>
            <a:ext cx="2895600" cy="365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7924800" y="6416675"/>
            <a:ext cx="762000" cy="365099"/>
          </a:xfrm>
          <a:prstGeom prst="rect">
            <a:avLst/>
          </a:prstGeom>
          <a:noFill/>
          <a:ln>
            <a:noFill/>
          </a:ln>
        </p:spPr>
        <p:txBody>
          <a:bodyPr lIns="0" tIns="45700" rIns="0" bIns="45700" anchor="b" anchorCtr="0">
            <a:noAutofit/>
          </a:bodyPr>
          <a:lstStyle>
            <a:lvl1pPr marL="0" marR="0" indent="0" algn="r" rtl="0">
              <a:spcBef>
                <a:spcPts val="0"/>
              </a:spcBef>
              <a:buNone/>
              <a:defRPr sz="1200" b="0" i="0" u="none" strike="noStrike" cap="none" baseline="0">
                <a:solidFill>
                  <a:srgbClr val="BBBBBB"/>
                </a:solidFill>
                <a:latin typeface="Quattrocento"/>
                <a:ea typeface="Quattrocento"/>
                <a:cs typeface="Quattrocento"/>
                <a:sym typeface="Quattrocento"/>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043874" y="172653"/>
            <a:ext cx="7543800" cy="2514599"/>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Impact"/>
              <a:buNone/>
            </a:pPr>
            <a:r>
              <a:rPr lang="en-US" sz="7200" b="0" i="0" u="none" strike="noStrike" cap="none" baseline="0" dirty="0">
                <a:solidFill>
                  <a:srgbClr val="0000FF"/>
                </a:solidFill>
                <a:latin typeface="Impact"/>
                <a:ea typeface="Impact"/>
                <a:cs typeface="Impact"/>
                <a:sym typeface="Impact"/>
              </a:rPr>
              <a:t>Weather patterns </a:t>
            </a:r>
            <a:r>
              <a:rPr lang="en-US" sz="7200" b="0" i="0" u="none" strike="noStrike" cap="none" baseline="0" dirty="0">
                <a:solidFill>
                  <a:srgbClr val="262626"/>
                </a:solidFill>
                <a:latin typeface="Impact"/>
                <a:ea typeface="Impact"/>
                <a:cs typeface="Impact"/>
                <a:sym typeface="Impact"/>
              </a:rPr>
              <a:t>and storms</a:t>
            </a:r>
          </a:p>
        </p:txBody>
      </p:sp>
      <p:sp>
        <p:nvSpPr>
          <p:cNvPr id="85" name="Shape 85"/>
          <p:cNvSpPr txBox="1">
            <a:spLocks noGrp="1"/>
          </p:cNvSpPr>
          <p:nvPr>
            <p:ph type="subTitle" idx="1"/>
          </p:nvPr>
        </p:nvSpPr>
        <p:spPr>
          <a:xfrm>
            <a:off x="1371600" y="3331698"/>
            <a:ext cx="6400799" cy="1752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2800" i="0">
                <a:latin typeface="Times New Roman"/>
                <a:ea typeface="Times New Roman"/>
                <a:cs typeface="Times New Roman"/>
                <a:sym typeface="Times New Roman"/>
              </a:rPr>
              <a:t> </a:t>
            </a:r>
          </a:p>
        </p:txBody>
      </p:sp>
      <p:sp>
        <p:nvSpPr>
          <p:cNvPr id="86" name="Shape 86"/>
          <p:cNvSpPr txBox="1"/>
          <p:nvPr/>
        </p:nvSpPr>
        <p:spPr>
          <a:xfrm>
            <a:off x="0" y="3581400"/>
            <a:ext cx="9360599" cy="1091999"/>
          </a:xfrm>
          <a:prstGeom prst="rect">
            <a:avLst/>
          </a:prstGeom>
          <a:noFill/>
          <a:ln>
            <a:noFill/>
          </a:ln>
        </p:spPr>
        <p:txBody>
          <a:bodyPr lIns="91425" tIns="91425" rIns="91425" bIns="91425" anchor="t" anchorCtr="0">
            <a:noAutofit/>
          </a:bodyPr>
          <a:lstStyle/>
          <a:p>
            <a:pPr algn="ctr">
              <a:spcBef>
                <a:spcPts val="0"/>
              </a:spcBef>
              <a:buNone/>
            </a:pPr>
            <a:r>
              <a:rPr lang="en-US" sz="2400" b="1" dirty="0" smtClean="0">
                <a:solidFill>
                  <a:srgbClr val="FF0000"/>
                </a:solidFill>
              </a:rPr>
              <a:t>By: Professor </a:t>
            </a:r>
            <a:r>
              <a:rPr lang="en-US" sz="2400" b="1" dirty="0" err="1" smtClean="0">
                <a:solidFill>
                  <a:srgbClr val="FF0000"/>
                </a:solidFill>
              </a:rPr>
              <a:t>Abdulaziz</a:t>
            </a:r>
            <a:r>
              <a:rPr lang="en-US" sz="2400" b="1" dirty="0" smtClean="0">
                <a:solidFill>
                  <a:srgbClr val="FF0000"/>
                </a:solidFill>
              </a:rPr>
              <a:t> </a:t>
            </a:r>
          </a:p>
          <a:p>
            <a:pPr algn="ctr">
              <a:spcBef>
                <a:spcPts val="0"/>
              </a:spcBef>
              <a:buNone/>
            </a:pPr>
            <a:r>
              <a:rPr lang="en-US" sz="2400" b="1" dirty="0" smtClean="0">
                <a:solidFill>
                  <a:srgbClr val="FF0000"/>
                </a:solidFill>
              </a:rPr>
              <a:t>(PhD in class jokes)</a:t>
            </a:r>
          </a:p>
          <a:p>
            <a:pPr>
              <a:spcBef>
                <a:spcPts val="0"/>
              </a:spcBef>
              <a:buNone/>
            </a:pPr>
            <a:r>
              <a:rPr lang="en-US" sz="2400" b="1" dirty="0">
                <a:solidFill>
                  <a:srgbClr val="FF0000"/>
                </a:solidFill>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828800" y="60960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Tundra Climate</a:t>
            </a:r>
          </a:p>
        </p:txBody>
      </p:sp>
      <p:sp>
        <p:nvSpPr>
          <p:cNvPr id="146" name="Shape 146"/>
          <p:cNvSpPr txBox="1">
            <a:spLocks noGrp="1"/>
          </p:cNvSpPr>
          <p:nvPr>
            <p:ph type="body" idx="1"/>
          </p:nvPr>
        </p:nvSpPr>
        <p:spPr>
          <a:xfrm>
            <a:off x="777250" y="2894875"/>
            <a:ext cx="7543800" cy="2895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3600" b="0" i="0" u="none" strike="noStrike" cap="none" baseline="0">
                <a:latin typeface="Times New Roman"/>
                <a:ea typeface="Times New Roman"/>
                <a:cs typeface="Times New Roman"/>
                <a:sym typeface="Times New Roman"/>
              </a:rPr>
              <a:t>Tundra climates are dry like deserts, and have little to no trees (It does have plants t</a:t>
            </a:r>
            <a:r>
              <a:rPr lang="en-US" sz="3600">
                <a:latin typeface="Times New Roman"/>
                <a:ea typeface="Times New Roman"/>
                <a:cs typeface="Times New Roman"/>
                <a:sym typeface="Times New Roman"/>
              </a:rPr>
              <a:t>hough</a:t>
            </a:r>
            <a:r>
              <a:rPr lang="en-US" sz="3600" b="0" i="0" u="none" strike="noStrike" cap="none" baseline="0">
                <a:latin typeface="Times New Roman"/>
                <a:ea typeface="Times New Roman"/>
                <a:cs typeface="Times New Roman"/>
                <a:sym typeface="Times New Roman"/>
              </a:rPr>
              <a:t>) It is quite cold and snowy most of the year. It has long, cold, harsh winters.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828800" y="60960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Subarctic Climate</a:t>
            </a:r>
          </a:p>
        </p:txBody>
      </p:sp>
      <p:sp>
        <p:nvSpPr>
          <p:cNvPr id="152" name="Shape 152"/>
          <p:cNvSpPr txBox="1">
            <a:spLocks noGrp="1"/>
          </p:cNvSpPr>
          <p:nvPr>
            <p:ph type="body" idx="1"/>
          </p:nvPr>
        </p:nvSpPr>
        <p:spPr>
          <a:xfrm>
            <a:off x="534175" y="2182900"/>
            <a:ext cx="7543800" cy="2895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3200" b="0" i="0" u="none" strike="noStrike" cap="none" baseline="0">
                <a:latin typeface="Times New Roman"/>
                <a:ea typeface="Times New Roman"/>
                <a:cs typeface="Times New Roman"/>
                <a:sym typeface="Times New Roman"/>
              </a:rPr>
              <a:t>Subarctic climate is the harshest climate where humans can live, considering that plants basically can’t live and its winter 10 months of the year. Temperatures can go as low as -40 Celsius. It’s the polar opposite of Kuwait's weather.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828800" y="60960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Tropical Climate</a:t>
            </a:r>
          </a:p>
        </p:txBody>
      </p:sp>
      <p:sp>
        <p:nvSpPr>
          <p:cNvPr id="158" name="Shape 158"/>
          <p:cNvSpPr txBox="1">
            <a:spLocks noGrp="1"/>
          </p:cNvSpPr>
          <p:nvPr>
            <p:ph type="body" idx="1"/>
          </p:nvPr>
        </p:nvSpPr>
        <p:spPr>
          <a:xfrm>
            <a:off x="800100" y="1481025"/>
            <a:ext cx="7543800" cy="2895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3200" b="0" i="0" u="none" strike="noStrike" cap="none" baseline="0">
                <a:latin typeface="Times New Roman"/>
                <a:ea typeface="Times New Roman"/>
                <a:cs typeface="Times New Roman"/>
                <a:sym typeface="Times New Roman"/>
              </a:rPr>
              <a:t>Tropical climates are located near the equator. They do not have any seasons but have seasonal monsoons. They are rainy 6 months and dry the other 6. Tropical areas have the most precipitation year round.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828800" y="60960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Storms</a:t>
            </a:r>
          </a:p>
        </p:txBody>
      </p:sp>
      <p:sp>
        <p:nvSpPr>
          <p:cNvPr id="164" name="Shape 164"/>
          <p:cNvSpPr txBox="1">
            <a:spLocks noGrp="1"/>
          </p:cNvSpPr>
          <p:nvPr>
            <p:ph type="body" idx="1"/>
          </p:nvPr>
        </p:nvSpPr>
        <p:spPr>
          <a:xfrm>
            <a:off x="838200" y="1828800"/>
            <a:ext cx="7543800" cy="2895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3600" b="0" i="0" u="none" strike="noStrike" cap="none" baseline="0" dirty="0">
                <a:latin typeface="Times New Roman"/>
                <a:ea typeface="Times New Roman"/>
                <a:cs typeface="Times New Roman"/>
                <a:sym typeface="Times New Roman"/>
              </a:rPr>
              <a:t>There are times when disturbances occur to weather and extreme conditions happen. Those times are called storms.</a:t>
            </a:r>
          </a:p>
        </p:txBody>
      </p:sp>
      <p:sp>
        <p:nvSpPr>
          <p:cNvPr id="165" name="Shape 165"/>
          <p:cNvSpPr txBox="1"/>
          <p:nvPr/>
        </p:nvSpPr>
        <p:spPr>
          <a:xfrm>
            <a:off x="1600150" y="2680334"/>
            <a:ext cx="832199" cy="2462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000" b="0" i="0" u="none" strike="noStrike" cap="none" baseline="0">
              <a:solidFill>
                <a:schemeClr val="dk1"/>
              </a:solidFill>
              <a:latin typeface="Times New Roman"/>
              <a:ea typeface="Times New Roman"/>
              <a:cs typeface="Times New Roman"/>
              <a:sym typeface="Times New Roman"/>
            </a:endParaRPr>
          </a:p>
        </p:txBody>
      </p:sp>
      <p:sp>
        <p:nvSpPr>
          <p:cNvPr id="167" name="Shape 167"/>
          <p:cNvSpPr txBox="1"/>
          <p:nvPr/>
        </p:nvSpPr>
        <p:spPr>
          <a:xfrm>
            <a:off x="4267925" y="993825"/>
            <a:ext cx="9382799" cy="1094699"/>
          </a:xfrm>
          <a:prstGeom prst="rect">
            <a:avLst/>
          </a:prstGeom>
          <a:noFill/>
          <a:ln>
            <a:noFill/>
          </a:ln>
        </p:spPr>
        <p:txBody>
          <a:bodyPr lIns="91425" tIns="91425" rIns="91425" bIns="91425" anchor="t" anchorCtr="0">
            <a:noAutofit/>
          </a:bodyPr>
          <a:lstStyle/>
          <a:p>
            <a:pPr>
              <a:spcBef>
                <a:spcPts val="0"/>
              </a:spcBef>
              <a:buNone/>
            </a:pPr>
            <a:endParaRPr lang="en-US" sz="1800" b="1" dirty="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Types of storms.</a:t>
            </a:r>
          </a:p>
        </p:txBody>
      </p:sp>
      <p:sp>
        <p:nvSpPr>
          <p:cNvPr id="173" name="Shape 173"/>
          <p:cNvSpPr txBox="1">
            <a:spLocks noGrp="1"/>
          </p:cNvSpPr>
          <p:nvPr>
            <p:ph type="body" idx="1"/>
          </p:nvPr>
        </p:nvSpPr>
        <p:spPr>
          <a:xfrm>
            <a:off x="457200" y="1600200"/>
            <a:ext cx="4038599" cy="4526100"/>
          </a:xfrm>
          <a:prstGeom prst="rect">
            <a:avLst/>
          </a:prstGeom>
          <a:noFill/>
          <a:ln>
            <a:noFill/>
          </a:ln>
        </p:spPr>
        <p:txBody>
          <a:bodyPr lIns="91425" tIns="45700" rIns="91425" bIns="45700" anchor="ctr" anchorCtr="0">
            <a:noAutofit/>
          </a:bodyPr>
          <a:lstStyle/>
          <a:p>
            <a:pPr marL="274320" marR="0" lvl="0" indent="-274320" algn="l" rtl="0">
              <a:spcBef>
                <a:spcPts val="0"/>
              </a:spcBef>
              <a:buClr>
                <a:srgbClr val="FF0000"/>
              </a:buClr>
              <a:buSzPct val="100000"/>
              <a:buFont typeface="Arial"/>
              <a:buChar char="•"/>
            </a:pPr>
            <a:r>
              <a:rPr lang="en-US" sz="2800" b="0" i="0" u="none" strike="noStrike" cap="none" baseline="0">
                <a:solidFill>
                  <a:srgbClr val="FF0000"/>
                </a:solidFill>
                <a:latin typeface="Times New Roman"/>
                <a:ea typeface="Times New Roman"/>
                <a:cs typeface="Times New Roman"/>
                <a:sym typeface="Times New Roman"/>
              </a:rPr>
              <a:t>Ice storms.</a:t>
            </a:r>
          </a:p>
          <a:p>
            <a:pPr marL="274320" marR="0" lvl="0" indent="-274320" algn="l" rtl="0">
              <a:spcBef>
                <a:spcPts val="560"/>
              </a:spcBef>
              <a:buClr>
                <a:srgbClr val="FF0000"/>
              </a:buClr>
              <a:buSzPct val="100000"/>
              <a:buFont typeface="Arial"/>
              <a:buChar char="•"/>
            </a:pPr>
            <a:r>
              <a:rPr lang="en-US" sz="2800" b="0" i="0" u="none" strike="noStrike" cap="none" baseline="0">
                <a:solidFill>
                  <a:srgbClr val="FF0000"/>
                </a:solidFill>
                <a:latin typeface="Times New Roman"/>
                <a:ea typeface="Times New Roman"/>
                <a:cs typeface="Times New Roman"/>
                <a:sym typeface="Times New Roman"/>
              </a:rPr>
              <a:t>Blizzard</a:t>
            </a:r>
          </a:p>
          <a:p>
            <a:pPr marL="274320" marR="0" lvl="0" indent="-274320" algn="l" rtl="0">
              <a:spcBef>
                <a:spcPts val="560"/>
              </a:spcBef>
              <a:buClr>
                <a:srgbClr val="FF0000"/>
              </a:buClr>
              <a:buSzPct val="100000"/>
              <a:buFont typeface="Arial"/>
              <a:buChar char="•"/>
            </a:pPr>
            <a:r>
              <a:rPr lang="en-US" sz="2800" b="0" i="0" u="none" strike="noStrike" cap="none" baseline="0">
                <a:solidFill>
                  <a:srgbClr val="FF0000"/>
                </a:solidFill>
                <a:latin typeface="Times New Roman"/>
                <a:ea typeface="Times New Roman"/>
                <a:cs typeface="Times New Roman"/>
                <a:sym typeface="Times New Roman"/>
              </a:rPr>
              <a:t>Snowstorm</a:t>
            </a:r>
          </a:p>
          <a:p>
            <a:pPr marL="274320" marR="0" lvl="0" indent="-274320" algn="l" rtl="0">
              <a:spcBef>
                <a:spcPts val="560"/>
              </a:spcBef>
              <a:buClr>
                <a:srgbClr val="FF0000"/>
              </a:buClr>
              <a:buSzPct val="100000"/>
              <a:buFont typeface="Arial"/>
              <a:buChar char="•"/>
            </a:pPr>
            <a:r>
              <a:rPr lang="en-US" sz="2800" b="0" i="0" u="none" strike="noStrike" cap="none" baseline="0">
                <a:solidFill>
                  <a:srgbClr val="FF0000"/>
                </a:solidFill>
                <a:latin typeface="Times New Roman"/>
                <a:ea typeface="Times New Roman"/>
                <a:cs typeface="Times New Roman"/>
                <a:sym typeface="Times New Roman"/>
              </a:rPr>
              <a:t>Hailstorm </a:t>
            </a:r>
          </a:p>
        </p:txBody>
      </p:sp>
      <p:sp>
        <p:nvSpPr>
          <p:cNvPr id="174" name="Shape 174"/>
          <p:cNvSpPr txBox="1">
            <a:spLocks noGrp="1"/>
          </p:cNvSpPr>
          <p:nvPr>
            <p:ph type="body" idx="2"/>
          </p:nvPr>
        </p:nvSpPr>
        <p:spPr>
          <a:xfrm>
            <a:off x="4648200" y="1600200"/>
            <a:ext cx="4038599" cy="4526100"/>
          </a:xfrm>
          <a:prstGeom prst="rect">
            <a:avLst/>
          </a:prstGeom>
          <a:noFill/>
          <a:ln>
            <a:noFill/>
          </a:ln>
        </p:spPr>
        <p:txBody>
          <a:bodyPr lIns="91425" tIns="45700" rIns="91425" bIns="45700" anchor="ctr" anchorCtr="0">
            <a:noAutofit/>
          </a:bodyPr>
          <a:lstStyle/>
          <a:p>
            <a:pPr marL="274320" marR="0" lvl="0" indent="-274320" algn="l" rtl="0">
              <a:spcBef>
                <a:spcPts val="0"/>
              </a:spcBef>
              <a:buClr>
                <a:srgbClr val="980000"/>
              </a:buClr>
              <a:buSzPct val="100000"/>
              <a:buFont typeface="Arial"/>
              <a:buChar char="•"/>
            </a:pPr>
            <a:r>
              <a:rPr lang="en-US" sz="2800" b="0" i="0" u="none" strike="noStrike" cap="none" baseline="0">
                <a:solidFill>
                  <a:srgbClr val="980000"/>
                </a:solidFill>
                <a:latin typeface="Times New Roman"/>
                <a:ea typeface="Times New Roman"/>
                <a:cs typeface="Times New Roman"/>
                <a:sym typeface="Times New Roman"/>
              </a:rPr>
              <a:t>Fire storm</a:t>
            </a:r>
          </a:p>
          <a:p>
            <a:pPr marL="274320" marR="0" lvl="0" indent="-274320" algn="l" rtl="0">
              <a:spcBef>
                <a:spcPts val="560"/>
              </a:spcBef>
              <a:buClr>
                <a:srgbClr val="980000"/>
              </a:buClr>
              <a:buSzPct val="100000"/>
              <a:buFont typeface="Arial"/>
              <a:buChar char="•"/>
            </a:pPr>
            <a:r>
              <a:rPr lang="en-US" sz="2800" b="0" i="0" u="none" strike="noStrike" cap="none" baseline="0">
                <a:solidFill>
                  <a:srgbClr val="980000"/>
                </a:solidFill>
                <a:latin typeface="Times New Roman"/>
                <a:ea typeface="Times New Roman"/>
                <a:cs typeface="Times New Roman"/>
                <a:sym typeface="Times New Roman"/>
              </a:rPr>
              <a:t>Dust Devil</a:t>
            </a:r>
          </a:p>
          <a:p>
            <a:pPr marL="274320" marR="0" lvl="0" indent="-274320" algn="l" rtl="0">
              <a:spcBef>
                <a:spcPts val="560"/>
              </a:spcBef>
              <a:buClr>
                <a:srgbClr val="980000"/>
              </a:buClr>
              <a:buSzPct val="100000"/>
              <a:buFont typeface="Arial"/>
              <a:buChar char="•"/>
            </a:pPr>
            <a:r>
              <a:rPr lang="en-US" sz="2800" b="0" i="0" u="none" strike="noStrike" cap="none" baseline="0">
                <a:solidFill>
                  <a:srgbClr val="980000"/>
                </a:solidFill>
                <a:latin typeface="Times New Roman"/>
                <a:ea typeface="Times New Roman"/>
                <a:cs typeface="Times New Roman"/>
                <a:sym typeface="Times New Roman"/>
              </a:rPr>
              <a:t>Gale</a:t>
            </a:r>
          </a:p>
          <a:p>
            <a:pPr marL="274320" marR="0" lvl="0" indent="-274320" algn="l" rtl="0">
              <a:spcBef>
                <a:spcPts val="560"/>
              </a:spcBef>
              <a:buClr>
                <a:srgbClr val="980000"/>
              </a:buClr>
              <a:buSzPct val="100000"/>
              <a:buFont typeface="Arial"/>
              <a:buChar char="•"/>
            </a:pPr>
            <a:r>
              <a:rPr lang="en-US" sz="2800" b="0" i="0" u="none" strike="noStrike" cap="none" baseline="0">
                <a:solidFill>
                  <a:srgbClr val="980000"/>
                </a:solidFill>
                <a:latin typeface="Times New Roman"/>
                <a:ea typeface="Times New Roman"/>
                <a:cs typeface="Times New Roman"/>
                <a:sym typeface="Times New Roman"/>
              </a:rPr>
              <a:t>Cyclones</a:t>
            </a:r>
          </a:p>
          <a:p>
            <a:pPr marL="274320" marR="0" lvl="0" indent="-274320" algn="l" rtl="0">
              <a:spcBef>
                <a:spcPts val="560"/>
              </a:spcBef>
              <a:buClr>
                <a:srgbClr val="980000"/>
              </a:buClr>
              <a:buSzPct val="100000"/>
              <a:buFont typeface="Arial"/>
              <a:buChar char="•"/>
            </a:pPr>
            <a:r>
              <a:rPr lang="en-US" sz="2800" b="0" i="0" u="none" strike="noStrike" cap="none" baseline="0">
                <a:solidFill>
                  <a:srgbClr val="980000"/>
                </a:solidFill>
                <a:latin typeface="Times New Roman"/>
                <a:ea typeface="Times New Roman"/>
                <a:cs typeface="Times New Roman"/>
                <a:sym typeface="Times New Roman"/>
              </a:rPr>
              <a:t>Tornados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Gale</a:t>
            </a:r>
            <a:endParaRPr lang="en-US" sz="5400" b="1" dirty="0"/>
          </a:p>
        </p:txBody>
      </p:sp>
      <p:sp>
        <p:nvSpPr>
          <p:cNvPr id="3" name="Text Placeholder 2"/>
          <p:cNvSpPr>
            <a:spLocks noGrp="1"/>
          </p:cNvSpPr>
          <p:nvPr>
            <p:ph type="body" idx="1"/>
          </p:nvPr>
        </p:nvSpPr>
        <p:spPr/>
        <p:txBody>
          <a:bodyPr/>
          <a:lstStyle/>
          <a:p>
            <a:r>
              <a:rPr lang="en-US" sz="2400" dirty="0" smtClean="0"/>
              <a:t>A gale is a strong blowing wind. But not all strong winds are defined as gales. The wind speed must go over 60 MPH (94 KPH) to be considered a gale.</a:t>
            </a:r>
            <a:endParaRPr lang="en-US" sz="2400" dirty="0"/>
          </a:p>
        </p:txBody>
      </p:sp>
      <p:sp>
        <p:nvSpPr>
          <p:cNvPr id="4" name="Text Placeholder 3"/>
          <p:cNvSpPr>
            <a:spLocks noGrp="1"/>
          </p:cNvSpPr>
          <p:nvPr>
            <p:ph type="body"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09800"/>
            <a:ext cx="5143500" cy="26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80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Cyclones</a:t>
            </a:r>
            <a:endParaRPr lang="en-US" sz="4800" b="1" dirty="0"/>
          </a:p>
        </p:txBody>
      </p:sp>
      <p:sp>
        <p:nvSpPr>
          <p:cNvPr id="3" name="Text Placeholder 2"/>
          <p:cNvSpPr>
            <a:spLocks noGrp="1"/>
          </p:cNvSpPr>
          <p:nvPr>
            <p:ph type="body" idx="1"/>
          </p:nvPr>
        </p:nvSpPr>
        <p:spPr/>
        <p:txBody>
          <a:bodyPr/>
          <a:lstStyle/>
          <a:p>
            <a:r>
              <a:rPr lang="en-US" sz="2000" dirty="0" smtClean="0"/>
              <a:t>A cyclone is a </a:t>
            </a:r>
            <a:r>
              <a:rPr lang="en-US" sz="2000" dirty="0"/>
              <a:t>large-scale, atmospheric wind-and-pressure system characterized by low pressure at its center and by circular wind motion, counterclockwise in the Northern Hemisphere, clockwise in the Southern Hemisphere. </a:t>
            </a:r>
          </a:p>
        </p:txBody>
      </p:sp>
      <p:sp>
        <p:nvSpPr>
          <p:cNvPr id="4" name="Text Placeholder 3"/>
          <p:cNvSpPr>
            <a:spLocks noGrp="1"/>
          </p:cNvSpPr>
          <p:nvPr>
            <p:ph type="body" idx="2"/>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52600"/>
            <a:ext cx="5366951" cy="354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64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Tornados</a:t>
            </a:r>
            <a:endParaRPr lang="en-US" sz="4800" b="1" dirty="0"/>
          </a:p>
        </p:txBody>
      </p:sp>
      <p:sp>
        <p:nvSpPr>
          <p:cNvPr id="3" name="Text Placeholder 2"/>
          <p:cNvSpPr>
            <a:spLocks noGrp="1"/>
          </p:cNvSpPr>
          <p:nvPr>
            <p:ph type="body" idx="1"/>
          </p:nvPr>
        </p:nvSpPr>
        <p:spPr/>
        <p:txBody>
          <a:bodyPr/>
          <a:lstStyle/>
          <a:p>
            <a:r>
              <a:rPr lang="en-US" sz="2400" dirty="0" smtClean="0"/>
              <a:t>A tornado is very similar to a cyclone, with the only difference being that it is formed with a </a:t>
            </a:r>
            <a:r>
              <a:rPr lang="en-US" sz="2400" dirty="0" err="1" smtClean="0"/>
              <a:t>culumlonibus</a:t>
            </a:r>
            <a:r>
              <a:rPr lang="en-US" sz="2400" dirty="0" smtClean="0"/>
              <a:t> cloud above it. a tornado only travels a few kilometers, but causes huge damage to anything in its path.</a:t>
            </a:r>
            <a:endParaRPr lang="en-US" sz="2400" dirty="0"/>
          </a:p>
        </p:txBody>
      </p:sp>
      <p:sp>
        <p:nvSpPr>
          <p:cNvPr id="4" name="Text Placeholder 3"/>
          <p:cNvSpPr>
            <a:spLocks noGrp="1"/>
          </p:cNvSpPr>
          <p:nvPr>
            <p:ph type="body" idx="2"/>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75646"/>
            <a:ext cx="5566304" cy="369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8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0000"/>
                </a:solidFill>
              </a:rPr>
              <a:t>*MOST DANGEROUS STORM*</a:t>
            </a:r>
            <a:endParaRPr lang="en-US" sz="2400" b="1" dirty="0">
              <a:solidFill>
                <a:srgbClr val="FF0000"/>
              </a:solidFill>
            </a:endParaRPr>
          </a:p>
        </p:txBody>
      </p:sp>
      <p:sp>
        <p:nvSpPr>
          <p:cNvPr id="3" name="Text Placeholder 2"/>
          <p:cNvSpPr>
            <a:spLocks noGrp="1"/>
          </p:cNvSpPr>
          <p:nvPr>
            <p:ph type="body" idx="1"/>
          </p:nvPr>
        </p:nvSpPr>
        <p:spPr/>
        <p:txBody>
          <a:bodyPr/>
          <a:lstStyle/>
          <a:p>
            <a:r>
              <a:rPr lang="en-US" dirty="0" smtClean="0"/>
              <a:t>THIS IS THE MOST RARE, THE MOST MLG STORM THE WORLD HAS EVER SEEN. IT IS THE DARUDE SANDSTORM. IT IS FORMED WHEN MOUTAIN DEW ENRICHED DORITOS DUST IS BLOWN BY A STONG GALE.</a:t>
            </a:r>
          </a:p>
          <a:p>
            <a:r>
              <a:rPr lang="en-US" dirty="0" smtClean="0"/>
              <a:t>THE FOLLOWING STORM IS CALLED A DARUDE SANDSTROM. IT IS HIGHLY DANGEROUS, AS DOGS GO FERAL AND A GUY CHASES A WOMAN WITH A SUITCASE WHEN THIS HAPPENS. YOU CAN ALSO HEAR SOME WUBS IN THE AIR.</a:t>
            </a:r>
            <a:endParaRPr lang="en-US" dirty="0"/>
          </a:p>
        </p:txBody>
      </p:sp>
      <p:sp>
        <p:nvSpPr>
          <p:cNvPr id="4" name="Text Placeholder 3"/>
          <p:cNvSpPr>
            <a:spLocks noGrp="1"/>
          </p:cNvSpPr>
          <p:nvPr>
            <p:ph type="body" idx="2"/>
          </p:nvPr>
        </p:nvSpPr>
        <p:spPr/>
        <p:txBody>
          <a:bodyPr/>
          <a:lstStyle/>
          <a:p>
            <a:endParaRPr lang="en-US" dirty="0"/>
          </a:p>
        </p:txBody>
      </p:sp>
      <p:pic>
        <p:nvPicPr>
          <p:cNvPr id="5" name="Shape 166"/>
          <p:cNvPicPr preferRelativeResize="0"/>
          <p:nvPr/>
        </p:nvPicPr>
        <p:blipFill>
          <a:blip r:embed="rId2">
            <a:alphaModFix/>
          </a:blip>
          <a:stretch>
            <a:fillRect/>
          </a:stretch>
        </p:blipFill>
        <p:spPr>
          <a:xfrm>
            <a:off x="3810000" y="1066800"/>
            <a:ext cx="4665500" cy="2624349"/>
          </a:xfrm>
          <a:prstGeom prst="rect">
            <a:avLst/>
          </a:prstGeom>
          <a:noFill/>
          <a:ln>
            <a:noFill/>
          </a:ln>
        </p:spPr>
      </p:pic>
    </p:spTree>
    <p:extLst>
      <p:ext uri="{BB962C8B-B14F-4D97-AF65-F5344CB8AC3E}">
        <p14:creationId xmlns:p14="http://schemas.microsoft.com/office/powerpoint/2010/main" val="164386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665900" y="3167850"/>
            <a:ext cx="5486399" cy="522299"/>
          </a:xfrm>
          <a:prstGeom prst="rect">
            <a:avLst/>
          </a:prstGeom>
        </p:spPr>
        <p:txBody>
          <a:bodyPr lIns="91425" tIns="91425" rIns="91425" bIns="91425" anchor="b" anchorCtr="0">
            <a:noAutofit/>
          </a:bodyPr>
          <a:lstStyle/>
          <a:p>
            <a:pPr>
              <a:spcBef>
                <a:spcPts val="0"/>
              </a:spcBef>
              <a:buNone/>
            </a:pPr>
            <a:r>
              <a:rPr lang="en-US" sz="6000"/>
              <a:t>Thank you for listening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828800" y="140375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4850" b="0" i="0" u="none" strike="noStrike" cap="none" baseline="0">
                <a:solidFill>
                  <a:srgbClr val="262626"/>
                </a:solidFill>
                <a:latin typeface="Impact"/>
                <a:ea typeface="Impact"/>
                <a:cs typeface="Impact"/>
                <a:sym typeface="Impact"/>
              </a:rPr>
              <a:t>What are weather patterns?</a:t>
            </a:r>
          </a:p>
        </p:txBody>
      </p:sp>
      <p:sp>
        <p:nvSpPr>
          <p:cNvPr id="92" name="Shape 92"/>
          <p:cNvSpPr txBox="1">
            <a:spLocks noGrp="1"/>
          </p:cNvSpPr>
          <p:nvPr>
            <p:ph type="body" idx="1"/>
          </p:nvPr>
        </p:nvSpPr>
        <p:spPr>
          <a:xfrm>
            <a:off x="566850" y="2903450"/>
            <a:ext cx="7479899" cy="28956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accent1"/>
              </a:buClr>
              <a:buSzPct val="25000"/>
              <a:buFont typeface="Arial"/>
              <a:buNone/>
            </a:pPr>
            <a:r>
              <a:rPr lang="en-US" sz="2950" b="0" i="0" u="none" strike="noStrike" cap="none" baseline="0">
                <a:latin typeface="Times New Roman"/>
                <a:ea typeface="Times New Roman"/>
                <a:cs typeface="Times New Roman"/>
                <a:sym typeface="Times New Roman"/>
              </a:rPr>
              <a:t>A weather pattern is basically self explanatory. It is a series of repeating patterns that the weather has. Suddenly one day</a:t>
            </a:r>
            <a:r>
              <a:rPr lang="en-US" sz="2950">
                <a:latin typeface="Times New Roman"/>
                <a:ea typeface="Times New Roman"/>
                <a:cs typeface="Times New Roman"/>
                <a:sym typeface="Times New Roman"/>
              </a:rPr>
              <a:t>,</a:t>
            </a:r>
            <a:r>
              <a:rPr lang="en-US" sz="2950" b="0" i="0" u="none" strike="noStrike" cap="none" baseline="0">
                <a:latin typeface="Times New Roman"/>
                <a:ea typeface="Times New Roman"/>
                <a:cs typeface="Times New Roman"/>
                <a:sym typeface="Times New Roman"/>
              </a:rPr>
              <a:t> the weather changes and for example dry weather for 2 weeks becomes rainy weather for a week. When this happens it is referred to as a weather pattern change.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828800" y="60960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Global Winds</a:t>
            </a:r>
          </a:p>
        </p:txBody>
      </p:sp>
      <p:sp>
        <p:nvSpPr>
          <p:cNvPr id="98" name="Shape 98"/>
          <p:cNvSpPr txBox="1">
            <a:spLocks noGrp="1"/>
          </p:cNvSpPr>
          <p:nvPr>
            <p:ph type="body" idx="1"/>
          </p:nvPr>
        </p:nvSpPr>
        <p:spPr>
          <a:xfrm>
            <a:off x="777250" y="2472350"/>
            <a:ext cx="7543800" cy="2895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2700" b="0" i="0" u="none" strike="noStrike" cap="none" baseline="0">
                <a:latin typeface="Times New Roman"/>
                <a:ea typeface="Times New Roman"/>
                <a:cs typeface="Times New Roman"/>
                <a:sym typeface="Times New Roman"/>
              </a:rPr>
              <a:t>Global winds are self explanatory too, they are winds on a global basis. When the sun heats the earth and the night side of earth (the side that is not facing the </a:t>
            </a:r>
            <a:r>
              <a:rPr lang="en-US" sz="2700">
                <a:latin typeface="Times New Roman"/>
                <a:ea typeface="Times New Roman"/>
                <a:cs typeface="Times New Roman"/>
                <a:sym typeface="Times New Roman"/>
              </a:rPr>
              <a:t>Earth) </a:t>
            </a:r>
            <a:r>
              <a:rPr lang="en-US" sz="2700" b="0" i="0" u="none" strike="noStrike" cap="none" baseline="0">
                <a:latin typeface="Times New Roman"/>
                <a:ea typeface="Times New Roman"/>
                <a:cs typeface="Times New Roman"/>
                <a:sym typeface="Times New Roman"/>
              </a:rPr>
              <a:t>is cooling, the heat is not equal globally. Since the cooler air is sinking and the hotter goes up, they have to move. They also misplace some air stuck in the middle, causing winds.</a:t>
            </a:r>
            <a:r>
              <a:rPr lang="en-US" sz="2700">
                <a:latin typeface="Times New Roman"/>
                <a:ea typeface="Times New Roman"/>
                <a:cs typeface="Times New Roman"/>
                <a:sym typeface="Times New Roman"/>
              </a:rPr>
              <a:t> These winds are to travel thousands of kilometers.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828800" y="60960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40349"/>
              </a:buClr>
              <a:buSzPct val="25000"/>
              <a:buFont typeface="Impact"/>
              <a:buNone/>
            </a:pPr>
            <a:r>
              <a:rPr lang="en-US" sz="5400" b="0" i="0" u="none" strike="noStrike" cap="none" baseline="0">
                <a:solidFill>
                  <a:srgbClr val="240349"/>
                </a:solidFill>
                <a:latin typeface="Impact"/>
                <a:ea typeface="Impact"/>
                <a:cs typeface="Impact"/>
                <a:sym typeface="Impact"/>
              </a:rPr>
              <a:t>Fronts</a:t>
            </a:r>
          </a:p>
        </p:txBody>
      </p:sp>
      <p:sp>
        <p:nvSpPr>
          <p:cNvPr id="104" name="Shape 104"/>
          <p:cNvSpPr txBox="1">
            <a:spLocks noGrp="1"/>
          </p:cNvSpPr>
          <p:nvPr>
            <p:ph type="body" idx="1"/>
          </p:nvPr>
        </p:nvSpPr>
        <p:spPr>
          <a:xfrm>
            <a:off x="876291" y="4254475"/>
            <a:ext cx="7391399" cy="19049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2400" i="0" u="none" strike="noStrike" cap="none" baseline="0">
                <a:latin typeface="Times New Roman"/>
                <a:ea typeface="Times New Roman"/>
                <a:cs typeface="Times New Roman"/>
                <a:sym typeface="Times New Roman"/>
              </a:rPr>
              <a:t>The location where two air masses meet is called a front. They can be indirectly observed using current weather maps, which can be used to track them as the move across the Earth. Cold fronts, generally shown in blue, occur where a cold air mass is replacing a warm air mass. Warm fronts, shown in red, occur where warm air replaces cold air. </a:t>
            </a:r>
          </a:p>
        </p:txBody>
      </p:sp>
      <p:pic>
        <p:nvPicPr>
          <p:cNvPr id="105" name="Shape 105"/>
          <p:cNvPicPr preferRelativeResize="0"/>
          <p:nvPr/>
        </p:nvPicPr>
        <p:blipFill rotWithShape="1">
          <a:blip r:embed="rId3">
            <a:alphaModFix/>
          </a:blip>
          <a:srcRect/>
          <a:stretch/>
        </p:blipFill>
        <p:spPr>
          <a:xfrm>
            <a:off x="1388235" y="983375"/>
            <a:ext cx="6657599" cy="31122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828800" y="60960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Air Masses</a:t>
            </a:r>
          </a:p>
        </p:txBody>
      </p:sp>
      <p:sp>
        <p:nvSpPr>
          <p:cNvPr id="111" name="Shape 111"/>
          <p:cNvSpPr txBox="1">
            <a:spLocks noGrp="1"/>
          </p:cNvSpPr>
          <p:nvPr>
            <p:ph type="body" idx="1"/>
          </p:nvPr>
        </p:nvSpPr>
        <p:spPr>
          <a:xfrm>
            <a:off x="504975" y="1131900"/>
            <a:ext cx="7623599" cy="5303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2400" b="1" i="0" u="none" strike="noStrike" cap="none" baseline="0">
                <a:solidFill>
                  <a:srgbClr val="002060"/>
                </a:solidFill>
                <a:latin typeface="Times New Roman"/>
                <a:ea typeface="Times New Roman"/>
                <a:cs typeface="Times New Roman"/>
                <a:sym typeface="Times New Roman"/>
              </a:rPr>
              <a:t>These global wind patterns drive large bodies of air called air masses. Each of these large bodies of air extends across large areas of the Earth and is thousands of feet thick. The location over which an air mass forms will determine its characteristics. For example, air over the tropical ocean becomes hot and humid. Air over a high latitude continent may become cold and dry. </a:t>
            </a:r>
          </a:p>
        </p:txBody>
      </p:sp>
      <p:pic>
        <p:nvPicPr>
          <p:cNvPr id="112" name="Shape 112"/>
          <p:cNvPicPr preferRelativeResize="0"/>
          <p:nvPr/>
        </p:nvPicPr>
        <p:blipFill rotWithShape="1">
          <a:blip r:embed="rId3">
            <a:alphaModFix/>
          </a:blip>
          <a:srcRect/>
          <a:stretch/>
        </p:blipFill>
        <p:spPr>
          <a:xfrm>
            <a:off x="950150" y="4023725"/>
            <a:ext cx="7543800" cy="28344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828800" y="60960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Impact"/>
              <a:buNone/>
            </a:pPr>
            <a:r>
              <a:rPr lang="en-US" sz="5400" b="0" i="0" u="none" strike="noStrike" cap="none" baseline="0">
                <a:solidFill>
                  <a:schemeClr val="dk1"/>
                </a:solidFill>
                <a:latin typeface="Impact"/>
                <a:ea typeface="Impact"/>
                <a:cs typeface="Impact"/>
                <a:sym typeface="Impact"/>
              </a:rPr>
              <a:t>Jet streams</a:t>
            </a:r>
          </a:p>
        </p:txBody>
      </p:sp>
      <p:sp>
        <p:nvSpPr>
          <p:cNvPr id="119" name="Shape 119"/>
          <p:cNvSpPr txBox="1">
            <a:spLocks noGrp="1"/>
          </p:cNvSpPr>
          <p:nvPr>
            <p:ph type="body" idx="1"/>
          </p:nvPr>
        </p:nvSpPr>
        <p:spPr>
          <a:xfrm>
            <a:off x="204900" y="1166775"/>
            <a:ext cx="8021399" cy="22055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accent1"/>
              </a:buClr>
              <a:buSzPct val="25000"/>
              <a:buFont typeface="Arial"/>
              <a:buNone/>
            </a:pPr>
            <a:r>
              <a:rPr lang="en-US" sz="2400" b="1" i="0" u="none" strike="noStrike" cap="none" baseline="0">
                <a:latin typeface="Times New Roman"/>
                <a:ea typeface="Times New Roman"/>
                <a:cs typeface="Times New Roman"/>
                <a:sym typeface="Times New Roman"/>
              </a:rPr>
              <a:t>The local weather conditions that we experience at the Earth's surface are related to these air masses and</a:t>
            </a:r>
            <a:r>
              <a:rPr lang="en-US" sz="2400" b="1">
                <a:latin typeface="Times New Roman"/>
                <a:ea typeface="Times New Roman"/>
                <a:cs typeface="Times New Roman"/>
                <a:sym typeface="Times New Roman"/>
              </a:rPr>
              <a:t> </a:t>
            </a:r>
            <a:r>
              <a:rPr lang="en-US" sz="2400" b="1" i="0" u="none" strike="noStrike" cap="none" baseline="0">
                <a:latin typeface="Times New Roman"/>
                <a:ea typeface="Times New Roman"/>
                <a:cs typeface="Times New Roman"/>
                <a:sym typeface="Times New Roman"/>
              </a:rPr>
              <a:t>fronts.</a:t>
            </a:r>
          </a:p>
          <a:p>
            <a:pPr marL="0" marR="0" lvl="0" indent="0" algn="l" rtl="0">
              <a:lnSpc>
                <a:spcPct val="80000"/>
              </a:lnSpc>
              <a:spcBef>
                <a:spcPts val="0"/>
              </a:spcBef>
              <a:buClr>
                <a:schemeClr val="accent1"/>
              </a:buClr>
              <a:buSzPct val="25000"/>
              <a:buFont typeface="Arial"/>
              <a:buNone/>
            </a:pPr>
            <a:r>
              <a:rPr lang="en-US" sz="2400" b="1" i="0" u="none" strike="noStrike" cap="none" baseline="0">
                <a:latin typeface="Times New Roman"/>
                <a:ea typeface="Times New Roman"/>
                <a:cs typeface="Times New Roman"/>
                <a:sym typeface="Times New Roman"/>
              </a:rPr>
              <a:t> But the environment far above us affects their movement. High in the atmosphere, narrow bands of strong wind, such as the jet streams, control weather systems and transfer heat and moisture around the globe.  </a:t>
            </a:r>
          </a:p>
          <a:p>
            <a:pPr marL="0" marR="0" lvl="0" indent="0" algn="l" rtl="0">
              <a:lnSpc>
                <a:spcPct val="80000"/>
              </a:lnSpc>
              <a:spcBef>
                <a:spcPts val="90"/>
              </a:spcBef>
              <a:buClr>
                <a:schemeClr val="accent1"/>
              </a:buClr>
              <a:buFont typeface="Arial"/>
              <a:buNone/>
            </a:pPr>
            <a:endParaRPr sz="2400" b="1" i="0" u="none" strike="noStrike" cap="none" baseline="0">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1" i="0" u="none" strike="noStrike" cap="none" baseline="0">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1" i="0" u="none" strike="noStrike" cap="none" baseline="0">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1" i="0" u="none" strike="noStrike" cap="none" baseline="0">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Font typeface="Arial"/>
              <a:buNone/>
            </a:pPr>
            <a:endParaRPr sz="4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90"/>
              </a:spcBef>
              <a:buClr>
                <a:schemeClr val="accent1"/>
              </a:buClr>
              <a:buSzPct val="25000"/>
              <a:buFont typeface="Arial"/>
              <a:buNone/>
            </a:pPr>
            <a:r>
              <a:rPr lang="en-US" sz="450" b="0" i="0" u="none" strike="noStrike" cap="none" baseline="0">
                <a:solidFill>
                  <a:schemeClr val="dk2"/>
                </a:solidFill>
                <a:latin typeface="Times New Roman"/>
                <a:ea typeface="Times New Roman"/>
                <a:cs typeface="Times New Roman"/>
                <a:sym typeface="Times New Roman"/>
              </a:rPr>
              <a:t>‘’</a:t>
            </a:r>
          </a:p>
        </p:txBody>
      </p:sp>
      <p:pic>
        <p:nvPicPr>
          <p:cNvPr id="120" name="Shape 120"/>
          <p:cNvPicPr preferRelativeResize="0"/>
          <p:nvPr/>
        </p:nvPicPr>
        <p:blipFill rotWithShape="1">
          <a:blip r:embed="rId3">
            <a:alphaModFix/>
          </a:blip>
          <a:srcRect/>
          <a:stretch/>
        </p:blipFill>
        <p:spPr>
          <a:xfrm>
            <a:off x="204900" y="4092300"/>
            <a:ext cx="8734200" cy="27656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828800" y="60960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Coriolis Effect</a:t>
            </a:r>
          </a:p>
        </p:txBody>
      </p:sp>
      <p:sp>
        <p:nvSpPr>
          <p:cNvPr id="127" name="Shape 127"/>
          <p:cNvSpPr txBox="1">
            <a:spLocks noGrp="1"/>
          </p:cNvSpPr>
          <p:nvPr>
            <p:ph type="body" idx="1"/>
          </p:nvPr>
        </p:nvSpPr>
        <p:spPr>
          <a:xfrm>
            <a:off x="671641" y="3352800"/>
            <a:ext cx="7391399" cy="8048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Font typeface="Arial"/>
              <a:buNone/>
            </a:pPr>
            <a:endParaRPr sz="2400" b="1">
              <a:latin typeface="Times New Roman"/>
              <a:ea typeface="Times New Roman"/>
              <a:cs typeface="Times New Roman"/>
              <a:sym typeface="Times New Roman"/>
            </a:endParaRPr>
          </a:p>
          <a:p>
            <a:pPr marL="0" marR="0" lvl="0" indent="0" algn="l" rtl="0">
              <a:lnSpc>
                <a:spcPct val="90000"/>
              </a:lnSpc>
              <a:spcBef>
                <a:spcPts val="0"/>
              </a:spcBef>
              <a:buClr>
                <a:schemeClr val="accent1"/>
              </a:buClr>
              <a:buFont typeface="Arial"/>
              <a:buNone/>
            </a:pPr>
            <a:endParaRPr sz="2400" b="1">
              <a:latin typeface="Times New Roman"/>
              <a:ea typeface="Times New Roman"/>
              <a:cs typeface="Times New Roman"/>
              <a:sym typeface="Times New Roman"/>
            </a:endParaRPr>
          </a:p>
          <a:p>
            <a:pPr marL="0" marR="0" lvl="0" indent="0" algn="l" rtl="0">
              <a:lnSpc>
                <a:spcPct val="90000"/>
              </a:lnSpc>
              <a:spcBef>
                <a:spcPts val="0"/>
              </a:spcBef>
              <a:buClr>
                <a:schemeClr val="accent1"/>
              </a:buClr>
              <a:buFont typeface="Arial"/>
              <a:buNone/>
            </a:pPr>
            <a:endParaRPr sz="2400" b="1">
              <a:latin typeface="Times New Roman"/>
              <a:ea typeface="Times New Roman"/>
              <a:cs typeface="Times New Roman"/>
              <a:sym typeface="Times New Roman"/>
            </a:endParaRPr>
          </a:p>
          <a:p>
            <a:pPr marL="0" marR="0" lvl="0" indent="0" algn="l" rtl="0">
              <a:lnSpc>
                <a:spcPct val="90000"/>
              </a:lnSpc>
              <a:spcBef>
                <a:spcPts val="0"/>
              </a:spcBef>
              <a:buClr>
                <a:schemeClr val="accent1"/>
              </a:buClr>
              <a:buFont typeface="Arial"/>
              <a:buNone/>
            </a:pPr>
            <a:endParaRPr sz="2400" b="1">
              <a:latin typeface="Times New Roman"/>
              <a:ea typeface="Times New Roman"/>
              <a:cs typeface="Times New Roman"/>
              <a:sym typeface="Times New Roman"/>
            </a:endParaRPr>
          </a:p>
          <a:p>
            <a:pPr marL="0" marR="0" lvl="0" indent="0" algn="l" rtl="0">
              <a:lnSpc>
                <a:spcPct val="90000"/>
              </a:lnSpc>
              <a:spcBef>
                <a:spcPts val="0"/>
              </a:spcBef>
              <a:buClr>
                <a:schemeClr val="accent1"/>
              </a:buClr>
              <a:buSzPct val="25000"/>
              <a:buFont typeface="Arial"/>
              <a:buNone/>
            </a:pPr>
            <a:r>
              <a:rPr lang="en-US" sz="2400" b="1" i="0" u="none" strike="noStrike" cap="none" baseline="0">
                <a:latin typeface="Times New Roman"/>
                <a:ea typeface="Times New Roman"/>
                <a:cs typeface="Times New Roman"/>
                <a:sym typeface="Times New Roman"/>
              </a:rPr>
              <a:t>This is the effect that occurs on global winds when the earth rotates. Think of it are you trying to walk straight on a 1km slowly spinning disc. You will end up off path by a lot of degrees.</a:t>
            </a:r>
            <a:r>
              <a:rPr lang="en-US" sz="1800" b="1" i="0" u="none" strike="noStrike" cap="none" baseline="0">
                <a:solidFill>
                  <a:schemeClr val="dk2"/>
                </a:solidFill>
                <a:latin typeface="Times New Roman"/>
                <a:ea typeface="Times New Roman"/>
                <a:cs typeface="Times New Roman"/>
                <a:sym typeface="Times New Roman"/>
              </a:rPr>
              <a:t> </a:t>
            </a:r>
          </a:p>
        </p:txBody>
      </p:sp>
      <p:pic>
        <p:nvPicPr>
          <p:cNvPr id="128" name="Shape 128"/>
          <p:cNvPicPr preferRelativeResize="0"/>
          <p:nvPr/>
        </p:nvPicPr>
        <p:blipFill rotWithShape="1">
          <a:blip r:embed="rId3">
            <a:alphaModFix/>
          </a:blip>
          <a:srcRect/>
          <a:stretch/>
        </p:blipFill>
        <p:spPr>
          <a:xfrm>
            <a:off x="443050" y="1399775"/>
            <a:ext cx="7619999" cy="2895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973150" y="1386950"/>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Font typeface="Impact"/>
              <a:buNone/>
            </a:pPr>
            <a:endParaRPr sz="4850">
              <a:solidFill>
                <a:srgbClr val="262626"/>
              </a:solidFill>
              <a:latin typeface="Impact"/>
              <a:ea typeface="Impact"/>
              <a:cs typeface="Impact"/>
              <a:sym typeface="Impact"/>
            </a:endParaRPr>
          </a:p>
          <a:p>
            <a:pPr marL="0" marR="0" lvl="0" indent="0" algn="l" rtl="0">
              <a:spcBef>
                <a:spcPts val="0"/>
              </a:spcBef>
              <a:buClr>
                <a:srgbClr val="262626"/>
              </a:buClr>
              <a:buFont typeface="Impact"/>
              <a:buNone/>
            </a:pPr>
            <a:endParaRPr sz="4850">
              <a:solidFill>
                <a:srgbClr val="262626"/>
              </a:solidFill>
              <a:latin typeface="Impact"/>
              <a:ea typeface="Impact"/>
              <a:cs typeface="Impact"/>
              <a:sym typeface="Impact"/>
            </a:endParaRPr>
          </a:p>
          <a:p>
            <a:pPr marL="0" marR="0" lvl="0" indent="0" algn="l" rtl="0">
              <a:spcBef>
                <a:spcPts val="0"/>
              </a:spcBef>
              <a:buClr>
                <a:srgbClr val="262626"/>
              </a:buClr>
              <a:buFont typeface="Impact"/>
              <a:buNone/>
            </a:pPr>
            <a:endParaRPr sz="4850">
              <a:solidFill>
                <a:srgbClr val="262626"/>
              </a:solidFill>
              <a:latin typeface="Impact"/>
              <a:ea typeface="Impact"/>
              <a:cs typeface="Impact"/>
              <a:sym typeface="Impact"/>
            </a:endParaRPr>
          </a:p>
          <a:p>
            <a:pPr marL="0" marR="0" lvl="0" indent="0" algn="l" rtl="0">
              <a:spcBef>
                <a:spcPts val="0"/>
              </a:spcBef>
              <a:buClr>
                <a:srgbClr val="262626"/>
              </a:buClr>
              <a:buFont typeface="Impact"/>
              <a:buNone/>
            </a:pPr>
            <a:endParaRPr sz="4850">
              <a:solidFill>
                <a:srgbClr val="262626"/>
              </a:solidFill>
              <a:latin typeface="Impact"/>
              <a:ea typeface="Impact"/>
              <a:cs typeface="Impact"/>
              <a:sym typeface="Impact"/>
            </a:endParaRPr>
          </a:p>
          <a:p>
            <a:pPr marL="0" marR="0" lvl="0" indent="0" algn="l" rtl="0">
              <a:spcBef>
                <a:spcPts val="0"/>
              </a:spcBef>
              <a:buClr>
                <a:srgbClr val="262626"/>
              </a:buClr>
              <a:buFont typeface="Impact"/>
              <a:buNone/>
            </a:pPr>
            <a:endParaRPr sz="4850">
              <a:solidFill>
                <a:srgbClr val="262626"/>
              </a:solidFill>
              <a:latin typeface="Impact"/>
              <a:ea typeface="Impact"/>
              <a:cs typeface="Impact"/>
              <a:sym typeface="Impact"/>
            </a:endParaRPr>
          </a:p>
          <a:p>
            <a:pPr marL="0" marR="0" lvl="0" indent="0" algn="l" rtl="0">
              <a:spcBef>
                <a:spcPts val="0"/>
              </a:spcBef>
              <a:buClr>
                <a:srgbClr val="262626"/>
              </a:buClr>
              <a:buFont typeface="Impact"/>
              <a:buNone/>
            </a:pPr>
            <a:endParaRPr sz="4850">
              <a:solidFill>
                <a:srgbClr val="262626"/>
              </a:solidFill>
              <a:latin typeface="Impact"/>
              <a:ea typeface="Impact"/>
              <a:cs typeface="Impact"/>
              <a:sym typeface="Impact"/>
            </a:endParaRPr>
          </a:p>
          <a:p>
            <a:pPr marL="0" marR="0" lvl="0" indent="0" algn="l" rtl="0">
              <a:spcBef>
                <a:spcPts val="0"/>
              </a:spcBef>
              <a:buClr>
                <a:srgbClr val="262626"/>
              </a:buClr>
              <a:buFont typeface="Impact"/>
              <a:buNone/>
            </a:pPr>
            <a:endParaRPr sz="4850">
              <a:solidFill>
                <a:srgbClr val="262626"/>
              </a:solidFill>
              <a:latin typeface="Impact"/>
              <a:ea typeface="Impact"/>
              <a:cs typeface="Impact"/>
              <a:sym typeface="Impact"/>
            </a:endParaRPr>
          </a:p>
          <a:p>
            <a:pPr marL="0" marR="0" lvl="0" indent="0" algn="l" rtl="0">
              <a:spcBef>
                <a:spcPts val="0"/>
              </a:spcBef>
              <a:buClr>
                <a:srgbClr val="262626"/>
              </a:buClr>
              <a:buFont typeface="Impact"/>
              <a:buNone/>
            </a:pPr>
            <a:endParaRPr sz="4850">
              <a:solidFill>
                <a:srgbClr val="262626"/>
              </a:solidFill>
              <a:latin typeface="Impact"/>
              <a:ea typeface="Impact"/>
              <a:cs typeface="Impact"/>
              <a:sym typeface="Impact"/>
            </a:endParaRPr>
          </a:p>
          <a:p>
            <a:pPr marL="0" marR="0" lvl="0" indent="0" algn="l" rtl="0">
              <a:spcBef>
                <a:spcPts val="0"/>
              </a:spcBef>
              <a:buClr>
                <a:srgbClr val="262626"/>
              </a:buClr>
              <a:buFont typeface="Impact"/>
              <a:buNone/>
            </a:pPr>
            <a:endParaRPr sz="4850">
              <a:solidFill>
                <a:srgbClr val="262626"/>
              </a:solidFill>
              <a:latin typeface="Impact"/>
              <a:ea typeface="Impact"/>
              <a:cs typeface="Impact"/>
              <a:sym typeface="Impact"/>
            </a:endParaRPr>
          </a:p>
          <a:p>
            <a:pPr marL="0" marR="0" lvl="0" indent="0" algn="l" rtl="0">
              <a:spcBef>
                <a:spcPts val="0"/>
              </a:spcBef>
              <a:buClr>
                <a:srgbClr val="262626"/>
              </a:buClr>
              <a:buSzPct val="25000"/>
              <a:buFont typeface="Impact"/>
              <a:buNone/>
            </a:pPr>
            <a:r>
              <a:rPr lang="en-US" sz="4850">
                <a:solidFill>
                  <a:srgbClr val="262626"/>
                </a:solidFill>
                <a:latin typeface="Impact"/>
                <a:ea typeface="Impact"/>
                <a:cs typeface="Impact"/>
                <a:sym typeface="Impact"/>
              </a:rPr>
              <a:t>                                               </a:t>
            </a:r>
            <a:r>
              <a:rPr lang="en-US" sz="4850" b="0" i="0" u="none" strike="noStrike" cap="none" baseline="0">
                <a:solidFill>
                  <a:srgbClr val="262626"/>
                </a:solidFill>
                <a:latin typeface="Impact"/>
                <a:ea typeface="Impact"/>
                <a:cs typeface="Impact"/>
                <a:sym typeface="Impact"/>
              </a:rPr>
              <a:t>Desert Climate (Kuwait)</a:t>
            </a:r>
          </a:p>
        </p:txBody>
      </p:sp>
      <p:sp>
        <p:nvSpPr>
          <p:cNvPr id="134" name="Shape 134"/>
          <p:cNvSpPr txBox="1">
            <a:spLocks noGrp="1"/>
          </p:cNvSpPr>
          <p:nvPr>
            <p:ph type="body" idx="1"/>
          </p:nvPr>
        </p:nvSpPr>
        <p:spPr>
          <a:xfrm>
            <a:off x="501975" y="2082300"/>
            <a:ext cx="7543800" cy="2895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2700" b="1" i="0" u="none" strike="noStrike" cap="none" baseline="0">
                <a:latin typeface="Times New Roman"/>
                <a:ea typeface="Times New Roman"/>
                <a:cs typeface="Times New Roman"/>
                <a:sym typeface="Times New Roman"/>
              </a:rPr>
              <a:t>Located in the desert geographical region, Kuwait has a climate characterized by its dry, hot and long summer. It also has a short warm winter with occasional rain. Dust storms often occur during the summer months. The relative humidity increases and temperature sometimes reaches 50 °C under shadow.</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731050" y="1358925"/>
            <a:ext cx="5486399" cy="522299"/>
          </a:xfrm>
          <a:prstGeom prst="rect">
            <a:avLst/>
          </a:prstGeom>
          <a:noFill/>
          <a:ln>
            <a:noFill/>
          </a:ln>
        </p:spPr>
        <p:txBody>
          <a:bodyPr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baseline="0">
                <a:solidFill>
                  <a:srgbClr val="262626"/>
                </a:solidFill>
                <a:latin typeface="Impact"/>
                <a:ea typeface="Impact"/>
                <a:cs typeface="Impact"/>
                <a:sym typeface="Impact"/>
              </a:rPr>
              <a:t>Temperate Climate</a:t>
            </a:r>
          </a:p>
        </p:txBody>
      </p:sp>
      <p:sp>
        <p:nvSpPr>
          <p:cNvPr id="140" name="Shape 140"/>
          <p:cNvSpPr txBox="1">
            <a:spLocks noGrp="1"/>
          </p:cNvSpPr>
          <p:nvPr>
            <p:ph type="body" idx="1"/>
          </p:nvPr>
        </p:nvSpPr>
        <p:spPr>
          <a:xfrm>
            <a:off x="1152025" y="2179825"/>
            <a:ext cx="7543800" cy="2895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3200" b="0" i="0" u="none" strike="noStrike" cap="none" baseline="0">
                <a:latin typeface="Times New Roman"/>
                <a:ea typeface="Times New Roman"/>
                <a:cs typeface="Times New Roman"/>
                <a:sym typeface="Times New Roman"/>
              </a:rPr>
              <a:t>Temperate climate is your typical climate in Europe and middle North America. It involves warm, average </a:t>
            </a:r>
            <a:r>
              <a:rPr lang="en-US" sz="3200">
                <a:latin typeface="Times New Roman"/>
                <a:ea typeface="Times New Roman"/>
                <a:cs typeface="Times New Roman"/>
                <a:sym typeface="Times New Roman"/>
              </a:rPr>
              <a:t>length</a:t>
            </a:r>
            <a:r>
              <a:rPr lang="en-US" sz="3200" b="0" i="0" u="none" strike="noStrike" cap="none" baseline="0">
                <a:latin typeface="Times New Roman"/>
                <a:ea typeface="Times New Roman"/>
                <a:cs typeface="Times New Roman"/>
                <a:sym typeface="Times New Roman"/>
              </a:rPr>
              <a:t> summers, and long cold winters. Rainfall is common and is very heavy.</a:t>
            </a:r>
          </a:p>
        </p:txBody>
      </p:sp>
    </p:spTree>
  </p:cSld>
  <p:clrMapOvr>
    <a:masterClrMapping/>
  </p:clrMapOvr>
  <p:transition spd="slow">
    <p:cut/>
  </p:transition>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890</Words>
  <Application>Microsoft Office PowerPoint</Application>
  <PresentationFormat>On-screen Show (4:3)</PresentationFormat>
  <Paragraphs>85</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Weather patterns and storms</vt:lpstr>
      <vt:lpstr>What are weather patterns?</vt:lpstr>
      <vt:lpstr>Global Winds</vt:lpstr>
      <vt:lpstr>Fronts</vt:lpstr>
      <vt:lpstr>Air Masses</vt:lpstr>
      <vt:lpstr>Jet streams</vt:lpstr>
      <vt:lpstr>Coriolis Effect</vt:lpstr>
      <vt:lpstr>                                                        Desert Climate (Kuwait)</vt:lpstr>
      <vt:lpstr>Temperate Climate</vt:lpstr>
      <vt:lpstr>Tundra Climate</vt:lpstr>
      <vt:lpstr>Subarctic Climate</vt:lpstr>
      <vt:lpstr>Tropical Climate</vt:lpstr>
      <vt:lpstr>Storms</vt:lpstr>
      <vt:lpstr>Types of storms.</vt:lpstr>
      <vt:lpstr>Gale</vt:lpstr>
      <vt:lpstr>Cyclones</vt:lpstr>
      <vt:lpstr>Tornados</vt:lpstr>
      <vt:lpstr>*MOST DANGEROUS STORM*</vt:lpstr>
      <vt:lpstr>Thank you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patterns and storms</dc:title>
  <dc:creator>theuncreep</dc:creator>
  <cp:lastModifiedBy>Michael Stanger</cp:lastModifiedBy>
  <cp:revision>8</cp:revision>
  <dcterms:modified xsi:type="dcterms:W3CDTF">2015-05-18T03:31:15Z</dcterms:modified>
</cp:coreProperties>
</file>