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p:scale>
          <a:sx n="73" d="100"/>
          <a:sy n="73" d="100"/>
        </p:scale>
        <p:origin x="-129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69" tIns="46585" rIns="93169" bIns="46585" rtlCol="0"/>
          <a:lstStyle>
            <a:lvl1pPr algn="r">
              <a:defRPr sz="1200"/>
            </a:lvl1pPr>
          </a:lstStyle>
          <a:p>
            <a:fld id="{E7CDF009-2C04-4615-BE5B-6A116628DEE4}" type="datetimeFigureOut">
              <a:rPr lang="en-US" smtClean="0"/>
              <a:t>4/19/2015</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9" tIns="46585" rIns="93169" bIns="46585"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9" tIns="46585" rIns="93169" bIns="46585" rtlCol="0" anchor="b"/>
          <a:lstStyle>
            <a:lvl1pPr algn="r">
              <a:defRPr sz="1200"/>
            </a:lvl1pPr>
          </a:lstStyle>
          <a:p>
            <a:fld id="{2C6FAEB9-576E-479D-8F77-01EC97D05694}" type="slidenum">
              <a:rPr lang="en-US" smtClean="0"/>
              <a:t>‹#›</a:t>
            </a:fld>
            <a:endParaRPr lang="en-US"/>
          </a:p>
        </p:txBody>
      </p:sp>
    </p:spTree>
    <p:extLst>
      <p:ext uri="{BB962C8B-B14F-4D97-AF65-F5344CB8AC3E}">
        <p14:creationId xmlns:p14="http://schemas.microsoft.com/office/powerpoint/2010/main" val="227685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1AD205-8D48-4126-AAF7-794599A6E900}"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714D1-FF5E-452C-BB93-EE519C196E8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AD205-8D48-4126-AAF7-794599A6E900}"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714D1-FF5E-452C-BB93-EE519C196E8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1AD205-8D48-4126-AAF7-794599A6E900}"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714D1-FF5E-452C-BB93-EE519C196E8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1AD205-8D48-4126-AAF7-794599A6E900}"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714D1-FF5E-452C-BB93-EE519C196E8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AD205-8D48-4126-AAF7-794599A6E900}"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714D1-FF5E-452C-BB93-EE519C196E8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1AD205-8D48-4126-AAF7-794599A6E900}"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714D1-FF5E-452C-BB93-EE519C196E8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1AD205-8D48-4126-AAF7-794599A6E900}" type="datetimeFigureOut">
              <a:rPr lang="en-US" smtClean="0"/>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714D1-FF5E-452C-BB93-EE519C196E8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1AD205-8D48-4126-AAF7-794599A6E900}" type="datetimeFigureOut">
              <a:rPr lang="en-US" smtClean="0"/>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714D1-FF5E-452C-BB93-EE519C196E8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AD205-8D48-4126-AAF7-794599A6E900}" type="datetimeFigureOut">
              <a:rPr lang="en-US" smtClean="0"/>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714D1-FF5E-452C-BB93-EE519C196E8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AD205-8D48-4126-AAF7-794599A6E900}"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714D1-FF5E-452C-BB93-EE519C196E8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AD205-8D48-4126-AAF7-794599A6E900}"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714D1-FF5E-452C-BB93-EE519C196E8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31AD205-8D48-4126-AAF7-794599A6E900}" type="datetimeFigureOut">
              <a:rPr lang="en-US" smtClean="0"/>
              <a:t>4/19/2015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78714D1-FF5E-452C-BB93-EE519C196E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172200" cy="2514600"/>
          </a:xfrm>
        </p:spPr>
        <p:txBody>
          <a:bodyPr>
            <a:normAutofit lnSpcReduction="10000"/>
          </a:bodyPr>
          <a:lstStyle/>
          <a:p>
            <a:r>
              <a:rPr lang="en-US" dirty="0" smtClean="0"/>
              <a:t>                       Lesson 1.1 and 1.2</a:t>
            </a:r>
          </a:p>
          <a:p>
            <a:r>
              <a:rPr lang="en-US" dirty="0" smtClean="0"/>
              <a:t>Made by :</a:t>
            </a:r>
          </a:p>
          <a:p>
            <a:pPr marL="342900" indent="-342900">
              <a:buFontTx/>
              <a:buChar char="-"/>
            </a:pPr>
            <a:r>
              <a:rPr lang="en-US" dirty="0" smtClean="0"/>
              <a:t>Abdullah Al Hamer</a:t>
            </a:r>
          </a:p>
          <a:p>
            <a:pPr marL="342900" indent="-342900">
              <a:buFontTx/>
              <a:buChar char="-"/>
            </a:pPr>
            <a:r>
              <a:rPr lang="en-US" dirty="0" smtClean="0"/>
              <a:t>Khalid Al </a:t>
            </a:r>
            <a:r>
              <a:rPr lang="en-US" dirty="0" err="1" smtClean="0"/>
              <a:t>Dayhani</a:t>
            </a:r>
            <a:endParaRPr lang="en-US" dirty="0" smtClean="0"/>
          </a:p>
          <a:p>
            <a:pPr marL="342900" indent="-342900">
              <a:buFontTx/>
              <a:buChar char="-"/>
            </a:pPr>
            <a:r>
              <a:rPr lang="en-US" dirty="0" smtClean="0"/>
              <a:t>Ahmed </a:t>
            </a:r>
            <a:r>
              <a:rPr lang="en-US" dirty="0" err="1" smtClean="0"/>
              <a:t>Ra’id</a:t>
            </a:r>
            <a:r>
              <a:rPr lang="en-US" dirty="0" smtClean="0"/>
              <a:t> Al </a:t>
            </a:r>
            <a:r>
              <a:rPr lang="en-US" dirty="0" err="1" smtClean="0"/>
              <a:t>Shatti</a:t>
            </a:r>
            <a:endParaRPr lang="en-US" dirty="0" smtClean="0"/>
          </a:p>
          <a:p>
            <a:pPr marL="342900" indent="-342900">
              <a:buFontTx/>
              <a:buChar char="-"/>
            </a:pPr>
            <a:r>
              <a:rPr lang="en-US" dirty="0" smtClean="0"/>
              <a:t>Barrack Al </a:t>
            </a:r>
            <a:r>
              <a:rPr lang="en-US" dirty="0" err="1" smtClean="0"/>
              <a:t>Ammar</a:t>
            </a:r>
            <a:endParaRPr lang="en-US" dirty="0" smtClean="0"/>
          </a:p>
          <a:p>
            <a:pPr marL="342900" indent="-342900">
              <a:buFontTx/>
              <a:buChar char="-"/>
            </a:pPr>
            <a:endParaRPr lang="en-US" dirty="0"/>
          </a:p>
        </p:txBody>
      </p:sp>
      <p:sp>
        <p:nvSpPr>
          <p:cNvPr id="2" name="Title 1"/>
          <p:cNvSpPr>
            <a:spLocks noGrp="1"/>
          </p:cNvSpPr>
          <p:nvPr>
            <p:ph type="ctrTitle"/>
          </p:nvPr>
        </p:nvSpPr>
        <p:spPr>
          <a:xfrm>
            <a:off x="914400" y="1447800"/>
            <a:ext cx="7175351" cy="1793167"/>
          </a:xfrm>
        </p:spPr>
        <p:txBody>
          <a:bodyPr/>
          <a:lstStyle/>
          <a:p>
            <a:pPr marL="182880" indent="0" algn="ctr">
              <a:buNone/>
            </a:pPr>
            <a:r>
              <a:rPr lang="en-US" dirty="0" smtClean="0"/>
              <a:t>THE ATMOSHPHERE</a:t>
            </a:r>
            <a:endParaRPr lang="en-US" dirty="0"/>
          </a:p>
        </p:txBody>
      </p:sp>
      <p:pic>
        <p:nvPicPr>
          <p:cNvPr id="2050" name="Picture 2" descr="http://www.nuffieldfoundation.org/sites/default/files/The_Earth_and_Atmosphe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082" y="3733800"/>
            <a:ext cx="4381500" cy="26670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50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50"/>
                                        </p:tgtEl>
                                        <p:attrNameLst>
                                          <p:attrName>style.visibility</p:attrName>
                                        </p:attrNameLst>
                                      </p:cBhvr>
                                      <p:to>
                                        <p:strVal val="visible"/>
                                      </p:to>
                                    </p:set>
                                    <p:animEffect transition="in" filter="fade">
                                      <p:cBhvr>
                                        <p:cTn id="3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19200" y="457200"/>
            <a:ext cx="6512511" cy="1447800"/>
          </a:xfrm>
        </p:spPr>
        <p:txBody>
          <a:bodyPr/>
          <a:lstStyle/>
          <a:p>
            <a:pPr marL="0" indent="0" algn="ctr">
              <a:buNone/>
            </a:pPr>
            <a:r>
              <a:rPr lang="en-US" dirty="0" smtClean="0"/>
              <a:t>So…What is </a:t>
            </a:r>
            <a:r>
              <a:rPr lang="en-US" smtClean="0"/>
              <a:t>the Atmosphere?</a:t>
            </a:r>
            <a:endParaRPr lang="en-US" dirty="0"/>
          </a:p>
        </p:txBody>
      </p:sp>
      <p:sp>
        <p:nvSpPr>
          <p:cNvPr id="8" name="Content Placeholder 7"/>
          <p:cNvSpPr>
            <a:spLocks noGrp="1"/>
          </p:cNvSpPr>
          <p:nvPr>
            <p:ph sz="quarter" idx="13"/>
          </p:nvPr>
        </p:nvSpPr>
        <p:spPr>
          <a:xfrm>
            <a:off x="1295400" y="2362200"/>
            <a:ext cx="6400800" cy="3474720"/>
          </a:xfrm>
        </p:spPr>
        <p:txBody>
          <a:bodyPr>
            <a:normAutofit/>
          </a:bodyPr>
          <a:lstStyle/>
          <a:p>
            <a:pPr>
              <a:buFontTx/>
              <a:buChar char="-"/>
            </a:pPr>
            <a:r>
              <a:rPr lang="en-US" sz="1800" dirty="0" smtClean="0"/>
              <a:t>The </a:t>
            </a:r>
            <a:r>
              <a:rPr lang="en-US" sz="1800" b="1" dirty="0" smtClean="0"/>
              <a:t>atmosphere</a:t>
            </a:r>
            <a:r>
              <a:rPr lang="en-US" sz="1800" dirty="0" smtClean="0"/>
              <a:t> is a thin layer of air that surrounds the Earth. </a:t>
            </a:r>
          </a:p>
          <a:p>
            <a:pPr>
              <a:buFontTx/>
              <a:buChar char="-"/>
            </a:pPr>
            <a:r>
              <a:rPr lang="en-US" sz="1800" dirty="0" smtClean="0"/>
              <a:t>The atmosphere is made up of four layers.</a:t>
            </a:r>
          </a:p>
          <a:p>
            <a:pPr>
              <a:buFontTx/>
              <a:buChar char="-"/>
            </a:pPr>
            <a:r>
              <a:rPr lang="en-US" sz="1800" dirty="0" smtClean="0"/>
              <a:t>The layer we live in is called the troposphere.</a:t>
            </a:r>
          </a:p>
          <a:p>
            <a:pPr>
              <a:buFontTx/>
              <a:buChar char="-"/>
            </a:pPr>
            <a:r>
              <a:rPr lang="en-US" sz="1800" dirty="0" smtClean="0"/>
              <a:t>The atmosphere is about 78% nitrogen, 21% oxygen gas, and the other one percent of the atmosphere are a bunch of other gases like argon or carbon dioxide.</a:t>
            </a:r>
            <a:endParaRPr lang="en-US" sz="1800" dirty="0"/>
          </a:p>
        </p:txBody>
      </p:sp>
      <p:pic>
        <p:nvPicPr>
          <p:cNvPr id="3074" name="Picture 2" descr="http://www.wikiprogress.org/images/Comp2_opt.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8580" l="0" r="97750"/>
                    </a14:imgEffect>
                  </a14:imgLayer>
                </a14:imgProps>
              </a:ext>
              <a:ext uri="{28A0092B-C50C-407E-A947-70E740481C1C}">
                <a14:useLocalDpi xmlns:a14="http://schemas.microsoft.com/office/drawing/2010/main" val="0"/>
              </a:ext>
            </a:extLst>
          </a:blip>
          <a:srcRect/>
          <a:stretch>
            <a:fillRect/>
          </a:stretch>
        </p:blipFill>
        <p:spPr bwMode="auto">
          <a:xfrm>
            <a:off x="5486400" y="4114800"/>
            <a:ext cx="3657600" cy="2854036"/>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p:cNvCxnSpPr/>
          <p:nvPr/>
        </p:nvCxnSpPr>
        <p:spPr>
          <a:xfrm flipV="1">
            <a:off x="7010400" y="4191000"/>
            <a:ext cx="1210491" cy="228600"/>
          </a:xfrm>
          <a:prstGeom prst="line">
            <a:avLst/>
          </a:prstGeom>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8220891" y="4004101"/>
            <a:ext cx="914400" cy="830997"/>
          </a:xfrm>
          <a:prstGeom prst="rect">
            <a:avLst/>
          </a:prstGeom>
          <a:noFill/>
        </p:spPr>
        <p:txBody>
          <a:bodyPr wrap="square" rtlCol="0">
            <a:spAutoFit/>
          </a:bodyPr>
          <a:lstStyle/>
          <a:p>
            <a:r>
              <a:rPr lang="en-US" sz="1200" dirty="0" smtClean="0"/>
              <a:t>Argon &amp; other gases are 1%.</a:t>
            </a:r>
          </a:p>
        </p:txBody>
      </p:sp>
    </p:spTree>
    <p:extLst>
      <p:ext uri="{BB962C8B-B14F-4D97-AF65-F5344CB8AC3E}">
        <p14:creationId xmlns:p14="http://schemas.microsoft.com/office/powerpoint/2010/main" val="111316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512511" cy="1143000"/>
          </a:xfrm>
        </p:spPr>
        <p:txBody>
          <a:bodyPr/>
          <a:lstStyle/>
          <a:p>
            <a:pPr marL="0" indent="0" algn="ctr">
              <a:buNone/>
            </a:pPr>
            <a:r>
              <a:rPr lang="en-US" dirty="0" smtClean="0"/>
              <a:t>The Earth’s Atmosphere Supports Life</a:t>
            </a:r>
            <a:endParaRPr lang="en-US" dirty="0"/>
          </a:p>
        </p:txBody>
      </p:sp>
      <p:sp>
        <p:nvSpPr>
          <p:cNvPr id="3" name="Content Placeholder 2"/>
          <p:cNvSpPr>
            <a:spLocks noGrp="1"/>
          </p:cNvSpPr>
          <p:nvPr>
            <p:ph sz="quarter" idx="13"/>
          </p:nvPr>
        </p:nvSpPr>
        <p:spPr>
          <a:xfrm>
            <a:off x="1219200" y="2286000"/>
            <a:ext cx="6400800" cy="3474720"/>
          </a:xfrm>
        </p:spPr>
        <p:txBody>
          <a:bodyPr/>
          <a:lstStyle/>
          <a:p>
            <a:r>
              <a:rPr lang="en-US" sz="2000" dirty="0" smtClean="0"/>
              <a:t>The atmosphere contains oxygen in which we breath in.</a:t>
            </a:r>
          </a:p>
          <a:p>
            <a:r>
              <a:rPr lang="en-US" sz="2000" dirty="0" smtClean="0"/>
              <a:t>The thickness of air is measured by </a:t>
            </a:r>
            <a:r>
              <a:rPr lang="en-US" sz="2000" b="1" dirty="0" smtClean="0"/>
              <a:t>density</a:t>
            </a:r>
            <a:r>
              <a:rPr lang="en-US" sz="2000" dirty="0" smtClean="0"/>
              <a:t>.</a:t>
            </a:r>
          </a:p>
          <a:p>
            <a:r>
              <a:rPr lang="en-US" sz="2000" dirty="0" smtClean="0"/>
              <a:t>The atmosphere protects Earth from harmful </a:t>
            </a:r>
            <a:r>
              <a:rPr lang="en-US" sz="2000" b="1" dirty="0" smtClean="0"/>
              <a:t>radiation</a:t>
            </a:r>
            <a:r>
              <a:rPr lang="en-US" sz="2000" dirty="0" smtClean="0"/>
              <a:t>.</a:t>
            </a:r>
          </a:p>
          <a:p>
            <a:r>
              <a:rPr lang="en-US" sz="2000" dirty="0" smtClean="0"/>
              <a:t>Radiation is energy that travels across distances from certain types of waves. Most of the energy and radiation comes from the sun.</a:t>
            </a:r>
          </a:p>
          <a:p>
            <a:endParaRPr lang="en-US" dirty="0" smtClean="0"/>
          </a:p>
          <a:p>
            <a:pPr marL="4572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800600"/>
            <a:ext cx="2743200" cy="2057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323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6512511" cy="1143000"/>
          </a:xfrm>
        </p:spPr>
        <p:txBody>
          <a:bodyPr/>
          <a:lstStyle/>
          <a:p>
            <a:pPr marL="0" indent="0" algn="ctr">
              <a:buNone/>
            </a:pPr>
            <a:r>
              <a:rPr lang="en-US" dirty="0" smtClean="0"/>
              <a:t>The Earth’s Atmosphere Supports Life (2)</a:t>
            </a:r>
            <a:endParaRPr lang="en-US" dirty="0"/>
          </a:p>
        </p:txBody>
      </p:sp>
      <p:sp>
        <p:nvSpPr>
          <p:cNvPr id="3" name="Content Placeholder 2"/>
          <p:cNvSpPr>
            <a:spLocks noGrp="1"/>
          </p:cNvSpPr>
          <p:nvPr>
            <p:ph sz="quarter" idx="13"/>
          </p:nvPr>
        </p:nvSpPr>
        <p:spPr>
          <a:xfrm>
            <a:off x="1066800" y="2438400"/>
            <a:ext cx="6781800" cy="4267200"/>
          </a:xfrm>
        </p:spPr>
        <p:txBody>
          <a:bodyPr/>
          <a:lstStyle/>
          <a:p>
            <a:r>
              <a:rPr lang="en-US" sz="2000" dirty="0" smtClean="0"/>
              <a:t> The atmosphere's density decreases as you travel upward, causing lack of air. Though it is not the only characteristic that changes with altitude, different parts of the atmosphere absorb and move in different ways.</a:t>
            </a:r>
          </a:p>
          <a:p>
            <a:r>
              <a:rPr lang="en-US" sz="2000" b="1" dirty="0" smtClean="0"/>
              <a:t>Altitude</a:t>
            </a:r>
            <a:r>
              <a:rPr lang="en-US" sz="2000" dirty="0" smtClean="0"/>
              <a:t> is a term used to signify the distance above sea level.</a:t>
            </a:r>
          </a:p>
          <a:p>
            <a:r>
              <a:rPr lang="en-US" sz="2000" dirty="0" smtClean="0"/>
              <a:t>There are events that cause change in the atmosphere like: volcanic eruptions, forest fires, and dust storms.</a:t>
            </a:r>
          </a:p>
          <a:p>
            <a:pPr marL="45720" indent="0">
              <a:buNone/>
            </a:pPr>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5334000"/>
            <a:ext cx="2927608" cy="1647825"/>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1505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512511" cy="1143000"/>
          </a:xfrm>
        </p:spPr>
        <p:txBody>
          <a:bodyPr/>
          <a:lstStyle/>
          <a:p>
            <a:pPr marL="0" indent="0" algn="ctr">
              <a:buNone/>
            </a:pPr>
            <a:r>
              <a:rPr lang="en-US" dirty="0" smtClean="0"/>
              <a:t>The Sun’s energy in the Atmosphere</a:t>
            </a:r>
            <a:endParaRPr lang="en-US" dirty="0"/>
          </a:p>
        </p:txBody>
      </p:sp>
      <p:sp>
        <p:nvSpPr>
          <p:cNvPr id="3" name="Content Placeholder 2"/>
          <p:cNvSpPr>
            <a:spLocks noGrp="1"/>
          </p:cNvSpPr>
          <p:nvPr>
            <p:ph sz="quarter" idx="13"/>
          </p:nvPr>
        </p:nvSpPr>
        <p:spPr>
          <a:xfrm>
            <a:off x="1066800" y="1828800"/>
            <a:ext cx="6400800" cy="3474720"/>
          </a:xfrm>
        </p:spPr>
        <p:txBody>
          <a:bodyPr/>
          <a:lstStyle/>
          <a:p>
            <a:r>
              <a:rPr lang="en-US" dirty="0" smtClean="0"/>
              <a:t>Heated gas or liquid carries energy as it moves.</a:t>
            </a:r>
          </a:p>
          <a:p>
            <a:pPr marL="45720" indent="0">
              <a:buNone/>
            </a:pPr>
            <a:r>
              <a:rPr lang="en-US" dirty="0" smtClean="0"/>
              <a:t>	The following picture provides an explanation for what happens to the sun’s radiation. </a:t>
            </a:r>
          </a:p>
          <a:p>
            <a:endParaRPr lang="en-US" dirty="0" smtClean="0"/>
          </a:p>
        </p:txBody>
      </p:sp>
      <p:pic>
        <p:nvPicPr>
          <p:cNvPr id="1026" name="Picture 2" descr="C:\Users\MSI\Downloads\phot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971800"/>
            <a:ext cx="5638800" cy="3810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3657600"/>
            <a:ext cx="2209800" cy="2462213"/>
          </a:xfrm>
          <a:prstGeom prst="rect">
            <a:avLst/>
          </a:prstGeom>
          <a:noFill/>
        </p:spPr>
        <p:txBody>
          <a:bodyPr wrap="square" rtlCol="0">
            <a:spAutoFit/>
          </a:bodyPr>
          <a:lstStyle/>
          <a:p>
            <a:r>
              <a:rPr lang="en-US" sz="1400" dirty="0" smtClean="0"/>
              <a:t>To sum it up, about 50 % is absorbed by the Earth and the Ocean. About 25 % is reflected by the clouds and Earth’s atmosphere. About 5 % is reflected by the Earth’s surface. Last but not least, About 20% is absorbed by clouds and Earth’s atmosphere.</a:t>
            </a:r>
          </a:p>
        </p:txBody>
      </p:sp>
    </p:spTree>
    <p:extLst>
      <p:ext uri="{BB962C8B-B14F-4D97-AF65-F5344CB8AC3E}">
        <p14:creationId xmlns:p14="http://schemas.microsoft.com/office/powerpoint/2010/main" val="1917425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6512511" cy="1143000"/>
          </a:xfrm>
        </p:spPr>
        <p:txBody>
          <a:bodyPr/>
          <a:lstStyle/>
          <a:p>
            <a:pPr marL="0" indent="0" algn="ctr">
              <a:buNone/>
            </a:pPr>
            <a:r>
              <a:rPr lang="en-US" dirty="0" smtClean="0"/>
              <a:t>Energy Movement</a:t>
            </a:r>
            <a:endParaRPr lang="en-US" dirty="0"/>
          </a:p>
        </p:txBody>
      </p:sp>
      <p:sp>
        <p:nvSpPr>
          <p:cNvPr id="3" name="Content Placeholder 2"/>
          <p:cNvSpPr>
            <a:spLocks noGrp="1"/>
          </p:cNvSpPr>
          <p:nvPr>
            <p:ph sz="quarter" idx="13"/>
          </p:nvPr>
        </p:nvSpPr>
        <p:spPr>
          <a:xfrm>
            <a:off x="1295400" y="1828800"/>
            <a:ext cx="6400800" cy="3886200"/>
          </a:xfrm>
        </p:spPr>
        <p:txBody>
          <a:bodyPr>
            <a:normAutofit fontScale="92500"/>
          </a:bodyPr>
          <a:lstStyle/>
          <a:p>
            <a:r>
              <a:rPr lang="en-US" dirty="0" smtClean="0"/>
              <a:t>There are three types of energy movement:</a:t>
            </a:r>
          </a:p>
          <a:p>
            <a:pPr marL="45720" indent="0">
              <a:buNone/>
            </a:pPr>
            <a:r>
              <a:rPr lang="en-US" dirty="0"/>
              <a:t>	</a:t>
            </a:r>
            <a:r>
              <a:rPr lang="en-US" dirty="0" smtClean="0"/>
              <a:t>- Radiation</a:t>
            </a:r>
          </a:p>
          <a:p>
            <a:pPr marL="45720" indent="0">
              <a:buNone/>
            </a:pPr>
            <a:r>
              <a:rPr lang="en-US" dirty="0"/>
              <a:t>	</a:t>
            </a:r>
            <a:r>
              <a:rPr lang="en-US" dirty="0" smtClean="0"/>
              <a:t>- Conduction</a:t>
            </a:r>
          </a:p>
          <a:p>
            <a:pPr marL="45720" indent="0">
              <a:buNone/>
            </a:pPr>
            <a:r>
              <a:rPr lang="en-US" dirty="0"/>
              <a:t>	</a:t>
            </a:r>
            <a:r>
              <a:rPr lang="en-US" dirty="0" smtClean="0"/>
              <a:t>- Convection</a:t>
            </a:r>
          </a:p>
          <a:p>
            <a:r>
              <a:rPr lang="en-US" b="1" dirty="0" smtClean="0"/>
              <a:t>Radiation</a:t>
            </a:r>
            <a:r>
              <a:rPr lang="en-US" dirty="0" smtClean="0"/>
              <a:t>, also, transfers energy from sand to air. The energy from radiation warms the air.</a:t>
            </a:r>
          </a:p>
          <a:p>
            <a:r>
              <a:rPr lang="en-US" b="1" dirty="0" smtClean="0"/>
              <a:t>Conduction</a:t>
            </a:r>
            <a:r>
              <a:rPr lang="en-US" dirty="0" smtClean="0"/>
              <a:t> is the transfer of heat energy from one substance to another by direct contact.</a:t>
            </a:r>
          </a:p>
          <a:p>
            <a:r>
              <a:rPr lang="en-US" b="1" dirty="0" smtClean="0"/>
              <a:t>Convection</a:t>
            </a:r>
            <a:r>
              <a:rPr lang="en-US" dirty="0" smtClean="0"/>
              <a:t> is the transfer of energy from place to place by motion of gas or liquid, as stated before.</a:t>
            </a:r>
          </a:p>
          <a:p>
            <a:endParaRPr lang="en-US" dirty="0" smtClean="0"/>
          </a:p>
        </p:txBody>
      </p:sp>
    </p:spTree>
    <p:extLst>
      <p:ext uri="{BB962C8B-B14F-4D97-AF65-F5344CB8AC3E}">
        <p14:creationId xmlns:p14="http://schemas.microsoft.com/office/powerpoint/2010/main" val="900128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6512511" cy="1143000"/>
          </a:xfrm>
        </p:spPr>
        <p:txBody>
          <a:bodyPr/>
          <a:lstStyle/>
          <a:p>
            <a:pPr marL="0" indent="0" algn="ctr">
              <a:buNone/>
            </a:pPr>
            <a:r>
              <a:rPr lang="en-US" dirty="0" smtClean="0"/>
              <a:t>The Atmosphere’s layers</a:t>
            </a:r>
            <a:endParaRPr lang="en-US" dirty="0"/>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5806"/>
          <a:stretch/>
        </p:blipFill>
        <p:spPr bwMode="auto">
          <a:xfrm>
            <a:off x="1014549" y="2209800"/>
            <a:ext cx="7086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393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6512511" cy="1143000"/>
          </a:xfrm>
        </p:spPr>
        <p:txBody>
          <a:bodyPr/>
          <a:lstStyle/>
          <a:p>
            <a:pPr marL="0" indent="0" algn="ctr">
              <a:buNone/>
            </a:pPr>
            <a:r>
              <a:rPr lang="en-US" dirty="0" smtClean="0"/>
              <a:t>Review</a:t>
            </a:r>
            <a:endParaRPr lang="en-US" dirty="0"/>
          </a:p>
        </p:txBody>
      </p:sp>
      <p:sp>
        <p:nvSpPr>
          <p:cNvPr id="3" name="Content Placeholder 2"/>
          <p:cNvSpPr>
            <a:spLocks noGrp="1"/>
          </p:cNvSpPr>
          <p:nvPr>
            <p:ph sz="quarter" idx="13"/>
          </p:nvPr>
        </p:nvSpPr>
        <p:spPr>
          <a:xfrm>
            <a:off x="609600" y="1447800"/>
            <a:ext cx="7696200" cy="5105400"/>
          </a:xfrm>
        </p:spPr>
        <p:txBody>
          <a:bodyPr>
            <a:normAutofit/>
          </a:bodyPr>
          <a:lstStyle/>
          <a:p>
            <a:pPr marL="45720" indent="0">
              <a:buNone/>
            </a:pPr>
            <a:r>
              <a:rPr lang="en-US" dirty="0" smtClean="0"/>
              <a:t>1-</a:t>
            </a:r>
          </a:p>
          <a:p>
            <a:pPr marL="45720" indent="0">
              <a:buNone/>
            </a:pPr>
            <a:r>
              <a:rPr lang="en-US" dirty="0" smtClean="0"/>
              <a:t>What are the three types of energy transfer?</a:t>
            </a:r>
          </a:p>
          <a:p>
            <a:pPr marL="45720" indent="0">
              <a:buNone/>
            </a:pPr>
            <a:r>
              <a:rPr lang="en-US" dirty="0" smtClean="0"/>
              <a:t>	</a:t>
            </a:r>
            <a:endParaRPr lang="en-US" dirty="0" smtClean="0">
              <a:solidFill>
                <a:srgbClr val="FF0000"/>
              </a:solidFill>
            </a:endParaRPr>
          </a:p>
          <a:p>
            <a:pPr marL="45720" indent="0">
              <a:buNone/>
            </a:pPr>
            <a:r>
              <a:rPr lang="en-US" dirty="0" smtClean="0"/>
              <a:t>2-</a:t>
            </a:r>
          </a:p>
          <a:p>
            <a:pPr marL="45720" indent="0">
              <a:buNone/>
            </a:pPr>
            <a:r>
              <a:rPr lang="en-US" dirty="0" smtClean="0"/>
              <a:t>What </a:t>
            </a:r>
            <a:r>
              <a:rPr lang="en-US" dirty="0" smtClean="0"/>
              <a:t>are the four layers of the atmosphere from closest to sea level to farthest.?</a:t>
            </a:r>
          </a:p>
          <a:p>
            <a:pPr marL="45720" indent="0">
              <a:buNone/>
            </a:pPr>
            <a:r>
              <a:rPr lang="en-US" dirty="0" smtClean="0"/>
              <a:t>	</a:t>
            </a:r>
            <a:endParaRPr lang="en-US" dirty="0" smtClean="0">
              <a:solidFill>
                <a:srgbClr val="FF0000"/>
              </a:solidFill>
            </a:endParaRPr>
          </a:p>
          <a:p>
            <a:pPr marL="45720" indent="0">
              <a:buNone/>
            </a:pPr>
            <a:r>
              <a:rPr lang="en-US" dirty="0" smtClean="0">
                <a:solidFill>
                  <a:schemeClr val="tx1"/>
                </a:solidFill>
              </a:rPr>
              <a:t>3- </a:t>
            </a:r>
          </a:p>
          <a:p>
            <a:pPr marL="45720" indent="0">
              <a:buNone/>
            </a:pPr>
            <a:r>
              <a:rPr lang="en-US" dirty="0" smtClean="0">
                <a:solidFill>
                  <a:schemeClr val="tx1"/>
                </a:solidFill>
              </a:rPr>
              <a:t>Where does most of the energy come from?</a:t>
            </a:r>
          </a:p>
          <a:p>
            <a:pPr marL="45720" indent="0">
              <a:buNone/>
            </a:pPr>
            <a:r>
              <a:rPr lang="en-US">
                <a:solidFill>
                  <a:schemeClr val="tx1"/>
                </a:solidFill>
              </a:rPr>
              <a:t>	</a:t>
            </a:r>
            <a:r>
              <a:rPr lang="en-US" dirty="0" smtClean="0"/>
              <a:t>	</a:t>
            </a:r>
          </a:p>
          <a:p>
            <a:pPr marL="45720" indent="0">
              <a:buNone/>
            </a:pPr>
            <a:endParaRPr lang="en-US" dirty="0" smtClean="0"/>
          </a:p>
          <a:p>
            <a:pPr marL="45720" indent="0">
              <a:buNone/>
            </a:pPr>
            <a:endParaRPr lang="en-US" dirty="0"/>
          </a:p>
        </p:txBody>
      </p:sp>
    </p:spTree>
    <p:extLst>
      <p:ext uri="{BB962C8B-B14F-4D97-AF65-F5344CB8AC3E}">
        <p14:creationId xmlns:p14="http://schemas.microsoft.com/office/powerpoint/2010/main" val="257453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6512511" cy="1143000"/>
          </a:xfrm>
        </p:spPr>
        <p:txBody>
          <a:bodyPr/>
          <a:lstStyle/>
          <a:p>
            <a:pPr marL="0" indent="0" algn="ctr">
              <a:buNone/>
            </a:pPr>
            <a:r>
              <a:rPr lang="en-US" dirty="0" smtClean="0"/>
              <a:t>Review</a:t>
            </a:r>
            <a:endParaRPr lang="en-US" dirty="0"/>
          </a:p>
        </p:txBody>
      </p:sp>
      <p:sp>
        <p:nvSpPr>
          <p:cNvPr id="3" name="Content Placeholder 2"/>
          <p:cNvSpPr>
            <a:spLocks noGrp="1"/>
          </p:cNvSpPr>
          <p:nvPr>
            <p:ph sz="quarter" idx="13"/>
          </p:nvPr>
        </p:nvSpPr>
        <p:spPr>
          <a:xfrm>
            <a:off x="609600" y="1447800"/>
            <a:ext cx="7696200" cy="5105400"/>
          </a:xfrm>
        </p:spPr>
        <p:txBody>
          <a:bodyPr>
            <a:normAutofit/>
          </a:bodyPr>
          <a:lstStyle/>
          <a:p>
            <a:pPr marL="45720" indent="0">
              <a:buNone/>
            </a:pPr>
            <a:r>
              <a:rPr lang="en-US" dirty="0" smtClean="0"/>
              <a:t>1-</a:t>
            </a:r>
          </a:p>
          <a:p>
            <a:pPr marL="45720" indent="0">
              <a:buNone/>
            </a:pPr>
            <a:r>
              <a:rPr lang="en-US" dirty="0" smtClean="0"/>
              <a:t>What are the three types of energy transfer?</a:t>
            </a:r>
          </a:p>
          <a:p>
            <a:pPr marL="45720" indent="0">
              <a:buNone/>
            </a:pPr>
            <a:r>
              <a:rPr lang="en-US" dirty="0" smtClean="0"/>
              <a:t>	</a:t>
            </a:r>
            <a:r>
              <a:rPr lang="en-US" dirty="0" smtClean="0">
                <a:solidFill>
                  <a:srgbClr val="FF0000"/>
                </a:solidFill>
              </a:rPr>
              <a:t>Radiation, conduction, and convection.</a:t>
            </a:r>
          </a:p>
          <a:p>
            <a:pPr marL="45720" indent="0">
              <a:buNone/>
            </a:pPr>
            <a:r>
              <a:rPr lang="en-US" dirty="0" smtClean="0"/>
              <a:t>2-</a:t>
            </a:r>
          </a:p>
          <a:p>
            <a:pPr marL="45720" indent="0">
              <a:buNone/>
            </a:pPr>
            <a:r>
              <a:rPr lang="en-US" dirty="0" smtClean="0"/>
              <a:t>What are the four layers of the atmosphere from closest to sea level to farthest.?</a:t>
            </a:r>
          </a:p>
          <a:p>
            <a:pPr marL="45720" indent="0">
              <a:buNone/>
            </a:pPr>
            <a:r>
              <a:rPr lang="en-US" dirty="0" smtClean="0"/>
              <a:t>	</a:t>
            </a:r>
            <a:r>
              <a:rPr lang="en-US" dirty="0" smtClean="0">
                <a:solidFill>
                  <a:srgbClr val="FF0000"/>
                </a:solidFill>
              </a:rPr>
              <a:t>Troposphere, stratosphere, mesosphere, and thermosphere.</a:t>
            </a:r>
          </a:p>
          <a:p>
            <a:pPr marL="45720" indent="0">
              <a:buNone/>
            </a:pPr>
            <a:r>
              <a:rPr lang="en-US" dirty="0" smtClean="0">
                <a:solidFill>
                  <a:schemeClr val="tx1"/>
                </a:solidFill>
              </a:rPr>
              <a:t>3- </a:t>
            </a:r>
          </a:p>
          <a:p>
            <a:pPr marL="45720" indent="0">
              <a:buNone/>
            </a:pPr>
            <a:r>
              <a:rPr lang="en-US" dirty="0" smtClean="0">
                <a:solidFill>
                  <a:schemeClr val="tx1"/>
                </a:solidFill>
              </a:rPr>
              <a:t>Where does most of the energy come from?</a:t>
            </a:r>
          </a:p>
          <a:p>
            <a:pPr marL="45720" indent="0">
              <a:buNone/>
            </a:pPr>
            <a:r>
              <a:rPr lang="en-US" dirty="0">
                <a:solidFill>
                  <a:schemeClr val="tx1"/>
                </a:solidFill>
              </a:rPr>
              <a:t>	</a:t>
            </a:r>
            <a:r>
              <a:rPr lang="en-US" dirty="0" smtClean="0">
                <a:solidFill>
                  <a:srgbClr val="FF0000"/>
                </a:solidFill>
              </a:rPr>
              <a:t>The sun.</a:t>
            </a:r>
          </a:p>
          <a:p>
            <a:pPr marL="45720" indent="0">
              <a:buNone/>
            </a:pPr>
            <a:r>
              <a:rPr lang="en-US" dirty="0" smtClean="0"/>
              <a:t>	</a:t>
            </a:r>
          </a:p>
          <a:p>
            <a:pPr marL="45720" indent="0">
              <a:buNone/>
            </a:pPr>
            <a:endParaRPr lang="en-US" dirty="0" smtClean="0"/>
          </a:p>
          <a:p>
            <a:pPr marL="45720" indent="0">
              <a:buNone/>
            </a:pPr>
            <a:endParaRPr lang="en-US" dirty="0"/>
          </a:p>
        </p:txBody>
      </p:sp>
    </p:spTree>
    <p:extLst>
      <p:ext uri="{BB962C8B-B14F-4D97-AF65-F5344CB8AC3E}">
        <p14:creationId xmlns:p14="http://schemas.microsoft.com/office/powerpoint/2010/main" val="360840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119</TotalTime>
  <Words>343</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THE ATMOSHPHERE</vt:lpstr>
      <vt:lpstr>So…What is the Atmosphere?</vt:lpstr>
      <vt:lpstr>The Earth’s Atmosphere Supports Life</vt:lpstr>
      <vt:lpstr>The Earth’s Atmosphere Supports Life (2)</vt:lpstr>
      <vt:lpstr>The Sun’s energy in the Atmosphere</vt:lpstr>
      <vt:lpstr>Energy Movement</vt:lpstr>
      <vt:lpstr>The Atmosphere’s layers</vt:lpstr>
      <vt:lpstr>Review</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ATMOSHPHERE</dc:title>
  <dc:creator>MSI</dc:creator>
  <cp:lastModifiedBy>Michael Stanger</cp:lastModifiedBy>
  <cp:revision>24</cp:revision>
  <cp:lastPrinted>2015-04-19T03:47:40Z</cp:lastPrinted>
  <dcterms:created xsi:type="dcterms:W3CDTF">2015-04-14T13:40:54Z</dcterms:created>
  <dcterms:modified xsi:type="dcterms:W3CDTF">2015-04-19T03:48:49Z</dcterms:modified>
</cp:coreProperties>
</file>