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 id="269" r:id="rId15"/>
  </p:sldIdLst>
  <p:sldSz cx="9144000" cy="5143500" type="screen16x9"/>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2" d="100"/>
          <a:sy n="102" d="100"/>
        </p:scale>
        <p:origin x="-456" y="22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1952596-BB43-42FD-9D9C-A2A254FFFFE1}" type="datetimeFigureOut">
              <a:rPr lang="en-US" smtClean="0"/>
              <a:t>4/28/2015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7B8A56B-05E5-4F5B-95B9-44F0ADED6F94}" type="slidenum">
              <a:rPr lang="en-US" smtClean="0"/>
              <a:t>‹#›</a:t>
            </a:fld>
            <a:endParaRPr lang="en-US"/>
          </a:p>
        </p:txBody>
      </p:sp>
    </p:spTree>
    <p:extLst>
      <p:ext uri="{BB962C8B-B14F-4D97-AF65-F5344CB8AC3E}">
        <p14:creationId xmlns:p14="http://schemas.microsoft.com/office/powerpoint/2010/main" val="3972923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05043403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 name="Shape 3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 name="Shape 4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8" name="Shape 48"/>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4" name="Shape 5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dk1"/>
              </a:buClr>
              <a:buSzPct val="100000"/>
              <a:buNone/>
              <a:defRPr sz="1800">
                <a:solidFill>
                  <a:schemeClr val="dk1"/>
                </a:solidFill>
              </a:defRPr>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85800" y="1583342"/>
            <a:ext cx="7772400" cy="1159856"/>
          </a:xfrm>
          <a:prstGeom prst="rect">
            <a:avLst/>
          </a:prstGeom>
        </p:spPr>
        <p:txBody>
          <a:bodyPr lIns="91425" tIns="91425" rIns="91425" bIns="91425" anchor="b" anchorCtr="0">
            <a:noAutofit/>
          </a:bodyPr>
          <a:lstStyle/>
          <a:p>
            <a:pPr>
              <a:spcBef>
                <a:spcPts val="0"/>
              </a:spcBef>
              <a:buNone/>
            </a:pPr>
            <a:r>
              <a:rPr lang="en" dirty="0"/>
              <a:t>Lesson </a:t>
            </a:r>
            <a:r>
              <a:rPr lang="en" dirty="0" smtClean="0"/>
              <a:t>2.</a:t>
            </a:r>
            <a:r>
              <a:rPr lang="en-US" dirty="0" smtClean="0"/>
              <a:t>1 &amp; 2.2</a:t>
            </a:r>
            <a:endParaRPr lang="en" dirty="0"/>
          </a:p>
        </p:txBody>
      </p:sp>
      <p:sp>
        <p:nvSpPr>
          <p:cNvPr id="31" name="Shape 31"/>
          <p:cNvSpPr txBox="1">
            <a:spLocks noGrp="1"/>
          </p:cNvSpPr>
          <p:nvPr>
            <p:ph type="subTitle" idx="1"/>
          </p:nvPr>
        </p:nvSpPr>
        <p:spPr>
          <a:xfrm>
            <a:off x="685800" y="2840053"/>
            <a:ext cx="7772400" cy="784737"/>
          </a:xfrm>
          <a:prstGeom prst="rect">
            <a:avLst/>
          </a:prstGeom>
        </p:spPr>
        <p:txBody>
          <a:bodyPr lIns="91425" tIns="91425" rIns="91425" bIns="91425" anchor="t" anchorCtr="0">
            <a:noAutofit/>
          </a:bodyPr>
          <a:lstStyle/>
          <a:p>
            <a:pPr>
              <a:spcBef>
                <a:spcPts val="0"/>
              </a:spcBef>
              <a:buNone/>
            </a:pPr>
            <a:r>
              <a:rPr lang="en" sz="1800" dirty="0" smtClean="0"/>
              <a:t>8-1</a:t>
            </a:r>
            <a:endParaRPr lang="en" sz="1800" dirty="0"/>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a:t>
            </a:r>
            <a:endParaRPr lang="en-US" dirty="0"/>
          </a:p>
        </p:txBody>
      </p:sp>
      <p:sp>
        <p:nvSpPr>
          <p:cNvPr id="3" name="Text Placeholder 2"/>
          <p:cNvSpPr>
            <a:spLocks noGrp="1"/>
          </p:cNvSpPr>
          <p:nvPr>
            <p:ph type="body" idx="1"/>
          </p:nvPr>
        </p:nvSpPr>
        <p:spPr/>
        <p:txBody>
          <a:bodyPr/>
          <a:lstStyle/>
          <a:p>
            <a:pPr marL="457200" indent="-457200">
              <a:buFont typeface="Arial"/>
              <a:buChar char="•"/>
            </a:pPr>
            <a:r>
              <a:rPr lang="en-US" dirty="0" smtClean="0"/>
              <a:t>Wind is air that moves horizontally or parallel to the ground. </a:t>
            </a:r>
          </a:p>
          <a:p>
            <a:pPr marL="457200" indent="-457200">
              <a:buFont typeface="Arial"/>
              <a:buChar char="•"/>
            </a:pPr>
            <a:endParaRPr lang="en-US" dirty="0"/>
          </a:p>
        </p:txBody>
      </p:sp>
      <p:pic>
        <p:nvPicPr>
          <p:cNvPr id="4" name="Picture 3" descr="Wind.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5212" y="1937356"/>
            <a:ext cx="4901588" cy="2869753"/>
          </a:xfrm>
          <a:prstGeom prst="rect">
            <a:avLst/>
          </a:prstGeom>
        </p:spPr>
      </p:pic>
    </p:spTree>
    <p:extLst>
      <p:ext uri="{BB962C8B-B14F-4D97-AF65-F5344CB8AC3E}">
        <p14:creationId xmlns:p14="http://schemas.microsoft.com/office/powerpoint/2010/main" val="1663891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wind</a:t>
            </a:r>
            <a:endParaRPr lang="en-US" dirty="0"/>
          </a:p>
        </p:txBody>
      </p:sp>
      <p:sp>
        <p:nvSpPr>
          <p:cNvPr id="3" name="Text Placeholder 2"/>
          <p:cNvSpPr>
            <a:spLocks noGrp="1"/>
          </p:cNvSpPr>
          <p:nvPr>
            <p:ph type="body" idx="1"/>
          </p:nvPr>
        </p:nvSpPr>
        <p:spPr/>
        <p:txBody>
          <a:bodyPr/>
          <a:lstStyle/>
          <a:p>
            <a:pPr marL="457200" indent="-457200">
              <a:buFont typeface="Arial"/>
              <a:buChar char="•"/>
            </a:pPr>
            <a:r>
              <a:rPr lang="en-US" dirty="0" smtClean="0"/>
              <a:t>Global wind travel thousands of kilometers in steady patterns.</a:t>
            </a:r>
            <a:endParaRPr lang="en-US" dirty="0"/>
          </a:p>
        </p:txBody>
      </p:sp>
      <p:pic>
        <p:nvPicPr>
          <p:cNvPr id="4" name="Picture 3" descr="Global wind.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3818" y="1996195"/>
            <a:ext cx="3732805" cy="2738846"/>
          </a:xfrm>
          <a:prstGeom prst="rect">
            <a:avLst/>
          </a:prstGeom>
        </p:spPr>
      </p:pic>
    </p:spTree>
    <p:extLst>
      <p:ext uri="{BB962C8B-B14F-4D97-AF65-F5344CB8AC3E}">
        <p14:creationId xmlns:p14="http://schemas.microsoft.com/office/powerpoint/2010/main" val="1644360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Winds</a:t>
            </a:r>
            <a:endParaRPr lang="en-US" dirty="0"/>
          </a:p>
        </p:txBody>
      </p:sp>
      <p:sp>
        <p:nvSpPr>
          <p:cNvPr id="3" name="Text Placeholder 2"/>
          <p:cNvSpPr>
            <a:spLocks noGrp="1"/>
          </p:cNvSpPr>
          <p:nvPr>
            <p:ph type="body" idx="1"/>
          </p:nvPr>
        </p:nvSpPr>
        <p:spPr/>
        <p:txBody>
          <a:bodyPr/>
          <a:lstStyle/>
          <a:p>
            <a:pPr marL="285750" indent="-285750">
              <a:buFont typeface="Arial"/>
              <a:buChar char="•"/>
            </a:pPr>
            <a:r>
              <a:rPr lang="en-US" sz="1600" dirty="0" smtClean="0"/>
              <a:t>Some winds change daily in a regular pattern. These local winds blow within small areas.</a:t>
            </a:r>
          </a:p>
          <a:p>
            <a:pPr marL="285750" indent="-285750">
              <a:buFont typeface="Arial"/>
              <a:buChar char="•"/>
            </a:pPr>
            <a:r>
              <a:rPr lang="en-US" sz="1600" dirty="0" smtClean="0"/>
              <a:t>Sea breezes and land breezes occur near shorelines. During the day, land heats up faster than water. The air over the land rises and expands . Denser ocean air moves into the area of low pressure, producing a sea breeze. As the illustration below shows, this pattern is reversed at night , when land cools faster than water. Warm air rises over the ocean , and cooler air flows in, producing a land breeze. </a:t>
            </a:r>
            <a:endParaRPr lang="en-US" sz="1600" dirty="0"/>
          </a:p>
        </p:txBody>
      </p:sp>
      <p:pic>
        <p:nvPicPr>
          <p:cNvPr id="4" name="Picture 3" descr="Sea Breeze .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158" y="3152636"/>
            <a:ext cx="3524121" cy="1773213"/>
          </a:xfrm>
          <a:prstGeom prst="rect">
            <a:avLst/>
          </a:prstGeom>
        </p:spPr>
      </p:pic>
      <p:pic>
        <p:nvPicPr>
          <p:cNvPr id="5" name="Picture 4" descr="land breez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4279" y="3152636"/>
            <a:ext cx="3202780" cy="1773213"/>
          </a:xfrm>
          <a:prstGeom prst="rect">
            <a:avLst/>
          </a:prstGeom>
        </p:spPr>
      </p:pic>
    </p:spTree>
    <p:extLst>
      <p:ext uri="{BB962C8B-B14F-4D97-AF65-F5344CB8AC3E}">
        <p14:creationId xmlns:p14="http://schemas.microsoft.com/office/powerpoint/2010/main" val="2481612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Valley and mountains breezes</a:t>
            </a:r>
            <a:endParaRPr lang="en-US" dirty="0"/>
          </a:p>
        </p:txBody>
      </p:sp>
      <p:sp>
        <p:nvSpPr>
          <p:cNvPr id="3" name="Text Placeholder 2"/>
          <p:cNvSpPr>
            <a:spLocks noGrp="1"/>
          </p:cNvSpPr>
          <p:nvPr>
            <p:ph type="body" idx="1"/>
          </p:nvPr>
        </p:nvSpPr>
        <p:spPr/>
        <p:txBody>
          <a:bodyPr/>
          <a:lstStyle/>
          <a:p>
            <a:pPr marL="457200" indent="-457200">
              <a:buFont typeface="Arial"/>
              <a:buChar char="•"/>
            </a:pPr>
            <a:r>
              <a:rPr lang="en-US" sz="2800" dirty="0" smtClean="0"/>
              <a:t>Valley breezes and mountain breezes are caused  by a similar process. Mountain slopes heat up and cool faster than the valleys below them. During the day , valley breezes flow up mountains . At night mountain breezes flow down into valleys.</a:t>
            </a:r>
            <a:endParaRPr lang="en-US" sz="2800" dirty="0"/>
          </a:p>
        </p:txBody>
      </p:sp>
    </p:spTree>
    <p:extLst>
      <p:ext uri="{BB962C8B-B14F-4D97-AF65-F5344CB8AC3E}">
        <p14:creationId xmlns:p14="http://schemas.microsoft.com/office/powerpoint/2010/main" val="2573107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Vocabulary</a:t>
            </a:r>
            <a:endParaRPr lang="en-US" dirty="0"/>
          </a:p>
        </p:txBody>
      </p:sp>
      <p:sp>
        <p:nvSpPr>
          <p:cNvPr id="3" name="Text Placeholder 2"/>
          <p:cNvSpPr>
            <a:spLocks noGrp="1"/>
          </p:cNvSpPr>
          <p:nvPr>
            <p:ph type="body" idx="1"/>
          </p:nvPr>
        </p:nvSpPr>
        <p:spPr/>
        <p:txBody>
          <a:bodyPr/>
          <a:lstStyle/>
          <a:p>
            <a:r>
              <a:rPr lang="en-US" dirty="0" smtClean="0"/>
              <a:t>Air Pressure</a:t>
            </a:r>
          </a:p>
          <a:p>
            <a:r>
              <a:rPr lang="en-US" dirty="0" smtClean="0"/>
              <a:t>Barometer</a:t>
            </a:r>
          </a:p>
          <a:p>
            <a:r>
              <a:rPr lang="en-US" dirty="0" smtClean="0">
                <a:solidFill>
                  <a:srgbClr val="FF0000"/>
                </a:solidFill>
              </a:rPr>
              <a:t>Easterlies</a:t>
            </a:r>
          </a:p>
          <a:p>
            <a:r>
              <a:rPr lang="en-US" dirty="0" err="1" smtClean="0">
                <a:solidFill>
                  <a:srgbClr val="FF0000"/>
                </a:solidFill>
              </a:rPr>
              <a:t>Westerlies</a:t>
            </a:r>
            <a:endParaRPr lang="en-US" dirty="0" smtClean="0">
              <a:solidFill>
                <a:srgbClr val="FF0000"/>
              </a:solidFill>
            </a:endParaRPr>
          </a:p>
          <a:p>
            <a:r>
              <a:rPr lang="en-US" dirty="0" smtClean="0">
                <a:solidFill>
                  <a:srgbClr val="FF0000"/>
                </a:solidFill>
              </a:rPr>
              <a:t>Jet Streams</a:t>
            </a:r>
          </a:p>
          <a:p>
            <a:r>
              <a:rPr lang="en-US" dirty="0" err="1" smtClean="0">
                <a:solidFill>
                  <a:srgbClr val="FF0000"/>
                </a:solidFill>
              </a:rPr>
              <a:t>Coriolis</a:t>
            </a:r>
            <a:r>
              <a:rPr lang="en-US" dirty="0" smtClean="0">
                <a:solidFill>
                  <a:srgbClr val="FF0000"/>
                </a:solidFill>
              </a:rPr>
              <a:t> Effect</a:t>
            </a:r>
          </a:p>
          <a:p>
            <a:r>
              <a:rPr lang="en-US" dirty="0" smtClean="0">
                <a:solidFill>
                  <a:srgbClr val="FF0000"/>
                </a:solidFill>
              </a:rPr>
              <a:t>Horse Latitudes </a:t>
            </a:r>
          </a:p>
          <a:p>
            <a:r>
              <a:rPr lang="en-US" dirty="0" smtClean="0">
                <a:solidFill>
                  <a:srgbClr val="FF0000"/>
                </a:solidFill>
              </a:rPr>
              <a:t>Trade Winds </a:t>
            </a:r>
            <a:endParaRPr lang="en-US" dirty="0">
              <a:solidFill>
                <a:srgbClr val="FF0000"/>
              </a:solidFill>
            </a:endParaRPr>
          </a:p>
        </p:txBody>
      </p:sp>
    </p:spTree>
    <p:extLst>
      <p:ext uri="{BB962C8B-B14F-4D97-AF65-F5344CB8AC3E}">
        <p14:creationId xmlns:p14="http://schemas.microsoft.com/office/powerpoint/2010/main" val="252150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Air pressure </a:t>
            </a:r>
          </a:p>
        </p:txBody>
      </p:sp>
      <p:sp>
        <p:nvSpPr>
          <p:cNvPr id="37" name="Shape 3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lnSpc>
                <a:spcPct val="200000"/>
              </a:lnSpc>
              <a:spcBef>
                <a:spcPts val="0"/>
              </a:spcBef>
              <a:buClr>
                <a:srgbClr val="000000"/>
              </a:buClr>
              <a:buSzPct val="100000"/>
              <a:buFont typeface="Arial"/>
              <a:buChar char="●"/>
            </a:pPr>
            <a:r>
              <a:rPr lang="en" sz="1800"/>
              <a:t>Air pressure is the force of air molecules pushing on an area.</a:t>
            </a:r>
          </a:p>
          <a:p>
            <a:pPr marL="457200" lvl="0" indent="-342900" rtl="0">
              <a:lnSpc>
                <a:spcPct val="200000"/>
              </a:lnSpc>
              <a:spcBef>
                <a:spcPts val="0"/>
              </a:spcBef>
              <a:buClr>
                <a:srgbClr val="000000"/>
              </a:buClr>
              <a:buSzPct val="100000"/>
              <a:buFont typeface="Arial"/>
              <a:buChar char="●"/>
            </a:pPr>
            <a:r>
              <a:rPr lang="en" sz="1800"/>
              <a:t>The greater  the force , the higher the air pressure.</a:t>
            </a:r>
          </a:p>
          <a:p>
            <a:pPr marL="457200" lvl="0" indent="-342900" rtl="0">
              <a:lnSpc>
                <a:spcPct val="200000"/>
              </a:lnSpc>
              <a:spcBef>
                <a:spcPts val="0"/>
              </a:spcBef>
              <a:buClr>
                <a:srgbClr val="000000"/>
              </a:buClr>
              <a:buSzPct val="100000"/>
              <a:buFont typeface="Arial"/>
              <a:buChar char="●"/>
            </a:pPr>
            <a:r>
              <a:rPr lang="en" sz="1800"/>
              <a:t>Because air molecules move in all directions , air pressure pushes  in all directions.</a:t>
            </a:r>
          </a:p>
        </p:txBody>
      </p:sp>
      <p:pic>
        <p:nvPicPr>
          <p:cNvPr id="38" name="Shape 38"/>
          <p:cNvPicPr preferRelativeResize="0"/>
          <p:nvPr/>
        </p:nvPicPr>
        <p:blipFill>
          <a:blip r:embed="rId3">
            <a:alphaModFix/>
          </a:blip>
          <a:stretch>
            <a:fillRect/>
          </a:stretch>
        </p:blipFill>
        <p:spPr>
          <a:xfrm>
            <a:off x="2664200" y="2874600"/>
            <a:ext cx="1122949" cy="20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Air molecules</a:t>
            </a:r>
          </a:p>
        </p:txBody>
      </p:sp>
      <p:sp>
        <p:nvSpPr>
          <p:cNvPr id="44" name="Shape 44"/>
          <p:cNvSpPr txBox="1">
            <a:spLocks noGrp="1"/>
          </p:cNvSpPr>
          <p:nvPr>
            <p:ph type="body" idx="1"/>
          </p:nvPr>
        </p:nvSpPr>
        <p:spPr>
          <a:xfrm>
            <a:off x="457200" y="1200150"/>
            <a:ext cx="8229600" cy="3725699"/>
          </a:xfrm>
          <a:prstGeom prst="rect">
            <a:avLst/>
          </a:prstGeom>
          <a:noFill/>
        </p:spPr>
        <p:txBody>
          <a:bodyPr lIns="91425" tIns="91425" rIns="91425" bIns="91425" anchor="t" anchorCtr="0">
            <a:noAutofit/>
          </a:bodyPr>
          <a:lstStyle/>
          <a:p>
            <a:pPr marL="457200" lvl="0" indent="-317500" rtl="0">
              <a:lnSpc>
                <a:spcPct val="200000"/>
              </a:lnSpc>
              <a:spcBef>
                <a:spcPts val="0"/>
              </a:spcBef>
              <a:buClr>
                <a:srgbClr val="000000"/>
              </a:buClr>
              <a:buSzPct val="100000"/>
              <a:buFont typeface="Arial"/>
              <a:buChar char="●"/>
            </a:pPr>
            <a:r>
              <a:rPr lang="en" sz="1400">
                <a:latin typeface="Verdana"/>
                <a:ea typeface="Verdana"/>
                <a:cs typeface="Verdana"/>
                <a:sym typeface="Verdana"/>
              </a:rPr>
              <a:t>The smallest physical unit of an element or compound, consisting of one or more like atoms in an element and two or more different atoms in a compound.</a:t>
            </a:r>
          </a:p>
          <a:p>
            <a:pPr marL="457200" lvl="0" indent="-317500" rtl="0">
              <a:lnSpc>
                <a:spcPct val="200000"/>
              </a:lnSpc>
              <a:spcBef>
                <a:spcPts val="0"/>
              </a:spcBef>
              <a:buClr>
                <a:srgbClr val="000000"/>
              </a:buClr>
              <a:buSzPct val="100000"/>
              <a:buFont typeface="Arial"/>
              <a:buChar char="●"/>
            </a:pPr>
            <a:r>
              <a:rPr lang="en" sz="1400">
                <a:latin typeface="Verdana"/>
                <a:ea typeface="Verdana"/>
                <a:cs typeface="Verdana"/>
                <a:sym typeface="Verdana"/>
              </a:rPr>
              <a:t>Air molecules move constantly.</a:t>
            </a:r>
          </a:p>
          <a:p>
            <a:pPr marL="457200" lvl="0" indent="-317500" rtl="0">
              <a:lnSpc>
                <a:spcPct val="200000"/>
              </a:lnSpc>
              <a:spcBef>
                <a:spcPts val="0"/>
              </a:spcBef>
              <a:buClr>
                <a:srgbClr val="000000"/>
              </a:buClr>
              <a:buSzPct val="100000"/>
              <a:buFont typeface="Arial"/>
              <a:buChar char="●"/>
            </a:pPr>
            <a:r>
              <a:rPr lang="en" sz="1400">
                <a:latin typeface="Verdana"/>
                <a:ea typeface="Verdana"/>
                <a:cs typeface="Verdana"/>
                <a:sym typeface="Verdana"/>
              </a:rPr>
              <a:t>As they move they bounce off each other like rubber balls. They also bounce off every surface they hit.</a:t>
            </a:r>
          </a:p>
          <a:p>
            <a:pPr marL="457200" lvl="0" indent="-317500" rtl="0">
              <a:lnSpc>
                <a:spcPct val="200000"/>
              </a:lnSpc>
              <a:spcBef>
                <a:spcPts val="0"/>
              </a:spcBef>
              <a:buClr>
                <a:srgbClr val="000000"/>
              </a:buClr>
              <a:buSzPct val="100000"/>
              <a:buFont typeface="Arial"/>
              <a:buChar char="●"/>
            </a:pPr>
            <a:r>
              <a:rPr lang="en" sz="1400">
                <a:latin typeface="Verdana"/>
                <a:ea typeface="Verdana"/>
                <a:cs typeface="Verdana"/>
                <a:sym typeface="Verdana"/>
              </a:rPr>
              <a:t>Each time an air molecule bounces off an object , it pushes or exerts a force , on that object.</a:t>
            </a:r>
          </a:p>
        </p:txBody>
      </p:sp>
      <p:pic>
        <p:nvPicPr>
          <p:cNvPr id="45" name="Shape 45"/>
          <p:cNvPicPr preferRelativeResize="0"/>
          <p:nvPr/>
        </p:nvPicPr>
        <p:blipFill>
          <a:blip r:embed="rId3">
            <a:alphaModFix/>
          </a:blip>
          <a:stretch>
            <a:fillRect/>
          </a:stretch>
        </p:blipFill>
        <p:spPr>
          <a:xfrm>
            <a:off x="2379625" y="3792075"/>
            <a:ext cx="1677525" cy="129092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Density</a:t>
            </a:r>
          </a:p>
        </p:txBody>
      </p:sp>
      <p:sp>
        <p:nvSpPr>
          <p:cNvPr id="51" name="Shape 5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lnSpc>
                <a:spcPct val="200000"/>
              </a:lnSpc>
              <a:spcBef>
                <a:spcPts val="0"/>
              </a:spcBef>
              <a:buClr>
                <a:srgbClr val="000000"/>
              </a:buClr>
              <a:buSzPct val="100000"/>
              <a:buFont typeface="Arial"/>
              <a:buChar char="●"/>
            </a:pPr>
            <a:r>
              <a:rPr lang="en" sz="2400" dirty="0"/>
              <a:t>Density is the amount of mass in a given volume of a substance.</a:t>
            </a:r>
          </a:p>
          <a:p>
            <a:pPr marL="457200" lvl="0" indent="-342900" rtl="0">
              <a:lnSpc>
                <a:spcPct val="200000"/>
              </a:lnSpc>
              <a:spcBef>
                <a:spcPts val="0"/>
              </a:spcBef>
              <a:buClr>
                <a:srgbClr val="000000"/>
              </a:buClr>
              <a:buFont typeface="Arial"/>
              <a:buChar char="●"/>
            </a:pPr>
            <a:endParaRPr sz="2400" dirty="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pressure and density</a:t>
            </a:r>
            <a:endParaRPr lang="en-US" dirty="0"/>
          </a:p>
        </p:txBody>
      </p:sp>
      <p:sp>
        <p:nvSpPr>
          <p:cNvPr id="3" name="Text Placeholder 2"/>
          <p:cNvSpPr>
            <a:spLocks noGrp="1"/>
          </p:cNvSpPr>
          <p:nvPr>
            <p:ph type="body" idx="1"/>
          </p:nvPr>
        </p:nvSpPr>
        <p:spPr/>
        <p:txBody>
          <a:bodyPr/>
          <a:lstStyle/>
          <a:p>
            <a:pPr marL="457200" indent="-457200">
              <a:lnSpc>
                <a:spcPct val="130000"/>
              </a:lnSpc>
              <a:buFont typeface="Arial"/>
              <a:buChar char="•"/>
            </a:pPr>
            <a:r>
              <a:rPr lang="en-US" sz="2400" dirty="0" smtClean="0"/>
              <a:t>Above each location on earth is a column of air that stretches to the top of the atmosphere.</a:t>
            </a:r>
          </a:p>
          <a:p>
            <a:pPr marL="457200" indent="-457200">
              <a:lnSpc>
                <a:spcPct val="130000"/>
              </a:lnSpc>
              <a:buFont typeface="Arial"/>
              <a:buChar char="•"/>
            </a:pPr>
            <a:r>
              <a:rPr lang="en-US" sz="2400" dirty="0" smtClean="0"/>
              <a:t>Air pressure and density are higher at sea level because a taller column of air pushes down.</a:t>
            </a:r>
          </a:p>
          <a:p>
            <a:pPr marL="457200" indent="-457200">
              <a:lnSpc>
                <a:spcPct val="130000"/>
              </a:lnSpc>
              <a:buFont typeface="Arial"/>
              <a:buChar char="•"/>
            </a:pPr>
            <a:r>
              <a:rPr lang="en-US" sz="2400" dirty="0" smtClean="0"/>
              <a:t>Air pressure and density are lower at a high altitude because a shorter column of air pushes down.</a:t>
            </a:r>
            <a:endParaRPr lang="en-US" sz="2400" dirty="0"/>
          </a:p>
        </p:txBody>
      </p:sp>
    </p:spTree>
    <p:extLst>
      <p:ext uri="{BB962C8B-B14F-4D97-AF65-F5344CB8AC3E}">
        <p14:creationId xmlns:p14="http://schemas.microsoft.com/office/powerpoint/2010/main" val="3960570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pressure </a:t>
            </a:r>
            <a:endParaRPr lang="en-US" dirty="0"/>
          </a:p>
        </p:txBody>
      </p:sp>
      <p:sp>
        <p:nvSpPr>
          <p:cNvPr id="3" name="Text Placeholder 2"/>
          <p:cNvSpPr>
            <a:spLocks noGrp="1"/>
          </p:cNvSpPr>
          <p:nvPr>
            <p:ph type="body" idx="1"/>
          </p:nvPr>
        </p:nvSpPr>
        <p:spPr/>
        <p:txBody>
          <a:bodyPr/>
          <a:lstStyle/>
          <a:p>
            <a:r>
              <a:rPr lang="en-US" sz="2400" dirty="0" smtClean="0"/>
              <a:t>The air pressure at any area on Earth depends on the weight of the air  above that area. If you hold out your hand, the force of air pushing down on your hand is greater than the weight of a bowling ball. So why don</a:t>
            </a:r>
            <a:r>
              <a:rPr lang="fr-FR" sz="2400" dirty="0" smtClean="0"/>
              <a:t>’</a:t>
            </a:r>
            <a:r>
              <a:rPr lang="en-US" sz="2400" dirty="0" smtClean="0"/>
              <a:t>t you feel the air pushing down on your hand ? Remember that air pushes in all directions . The pressure of air pushing down is balanced  by the pressure of air pushing up </a:t>
            </a:r>
            <a:r>
              <a:rPr lang="en-US" sz="2400" smtClean="0"/>
              <a:t>from below. </a:t>
            </a:r>
            <a:endParaRPr lang="en-US" sz="2400" dirty="0"/>
          </a:p>
        </p:txBody>
      </p:sp>
    </p:spTree>
    <p:extLst>
      <p:ext uri="{BB962C8B-B14F-4D97-AF65-F5344CB8AC3E}">
        <p14:creationId xmlns:p14="http://schemas.microsoft.com/office/powerpoint/2010/main" val="31503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Barometer</a:t>
            </a:r>
            <a:endParaRPr lang="en-US" dirty="0"/>
          </a:p>
        </p:txBody>
      </p:sp>
      <p:sp>
        <p:nvSpPr>
          <p:cNvPr id="3" name="Text Placeholder 2"/>
          <p:cNvSpPr>
            <a:spLocks noGrp="1"/>
          </p:cNvSpPr>
          <p:nvPr>
            <p:ph type="body" idx="1"/>
          </p:nvPr>
        </p:nvSpPr>
        <p:spPr/>
        <p:txBody>
          <a:bodyPr/>
          <a:lstStyle/>
          <a:p>
            <a:pPr marL="457200" indent="-457200">
              <a:buFont typeface="Arial"/>
              <a:buChar char="•"/>
            </a:pPr>
            <a:r>
              <a:rPr lang="en-US" sz="3200" dirty="0" smtClean="0"/>
              <a:t>Barometer is any instrument that measures air pressure.</a:t>
            </a:r>
          </a:p>
        </p:txBody>
      </p:sp>
      <p:pic>
        <p:nvPicPr>
          <p:cNvPr id="5" name="Picture 4" descr="Download .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746" y="2005444"/>
            <a:ext cx="2933700" cy="2768600"/>
          </a:xfrm>
          <a:prstGeom prst="rect">
            <a:avLst/>
          </a:prstGeom>
        </p:spPr>
      </p:pic>
    </p:spTree>
    <p:extLst>
      <p:ext uri="{BB962C8B-B14F-4D97-AF65-F5344CB8AC3E}">
        <p14:creationId xmlns:p14="http://schemas.microsoft.com/office/powerpoint/2010/main" val="2913311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eather</a:t>
            </a:r>
            <a:endParaRPr lang="en-US" dirty="0"/>
          </a:p>
        </p:txBody>
      </p:sp>
      <p:sp>
        <p:nvSpPr>
          <p:cNvPr id="3" name="Text Placeholder 2"/>
          <p:cNvSpPr>
            <a:spLocks noGrp="1"/>
          </p:cNvSpPr>
          <p:nvPr>
            <p:ph type="body" idx="1"/>
          </p:nvPr>
        </p:nvSpPr>
        <p:spPr/>
        <p:txBody>
          <a:bodyPr/>
          <a:lstStyle/>
          <a:p>
            <a:pPr marL="457200" indent="-457200">
              <a:buFont typeface="Arial"/>
              <a:buChar char="•"/>
            </a:pPr>
            <a:r>
              <a:rPr lang="en-US" dirty="0" smtClean="0"/>
              <a:t>Weather is the condition of earth </a:t>
            </a:r>
            <a:r>
              <a:rPr lang="en-US" dirty="0" err="1" smtClean="0"/>
              <a:t>atmospere</a:t>
            </a:r>
            <a:r>
              <a:rPr lang="en-US" dirty="0" smtClean="0"/>
              <a:t> at a particular time and place.</a:t>
            </a:r>
            <a:endParaRPr lang="en-US" dirty="0"/>
          </a:p>
        </p:txBody>
      </p:sp>
      <p:pic>
        <p:nvPicPr>
          <p:cNvPr id="4" name="Picture 3" descr="download (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4577" y="2281205"/>
            <a:ext cx="2895600" cy="2673426"/>
          </a:xfrm>
          <a:prstGeom prst="rect">
            <a:avLst/>
          </a:prstGeom>
        </p:spPr>
      </p:pic>
    </p:spTree>
    <p:extLst>
      <p:ext uri="{BB962C8B-B14F-4D97-AF65-F5344CB8AC3E}">
        <p14:creationId xmlns:p14="http://schemas.microsoft.com/office/powerpoint/2010/main" val="3746229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Monsoons </a:t>
            </a:r>
            <a:endParaRPr lang="en-US" dirty="0"/>
          </a:p>
        </p:txBody>
      </p:sp>
      <p:sp>
        <p:nvSpPr>
          <p:cNvPr id="3" name="Text Placeholder 2"/>
          <p:cNvSpPr>
            <a:spLocks noGrp="1"/>
          </p:cNvSpPr>
          <p:nvPr>
            <p:ph type="body" idx="1"/>
          </p:nvPr>
        </p:nvSpPr>
        <p:spPr/>
        <p:txBody>
          <a:bodyPr/>
          <a:lstStyle/>
          <a:p>
            <a:pPr marL="457200" indent="-457200">
              <a:buFont typeface="Arial"/>
              <a:buChar char="•"/>
            </a:pPr>
            <a:r>
              <a:rPr lang="en-US" sz="2000" dirty="0" smtClean="0"/>
              <a:t>Winds that change direction with the seasons.</a:t>
            </a:r>
          </a:p>
          <a:p>
            <a:pPr marL="457200" indent="-457200">
              <a:buFont typeface="Arial"/>
              <a:buChar char="•"/>
            </a:pPr>
            <a:r>
              <a:rPr lang="en-US" sz="2000" dirty="0" smtClean="0"/>
              <a:t>Monsoons are caused by the different heating and cooling rates of land and sea .</a:t>
            </a:r>
          </a:p>
          <a:p>
            <a:pPr marL="457200" indent="-457200">
              <a:buFont typeface="Arial"/>
              <a:buChar char="•"/>
            </a:pPr>
            <a:r>
              <a:rPr lang="en-US" sz="2000" dirty="0" smtClean="0"/>
              <a:t>However , monsoons flow longer distances and affect much larger areas.</a:t>
            </a:r>
          </a:p>
          <a:p>
            <a:pPr marL="457200" indent="-457200">
              <a:buFont typeface="Arial"/>
              <a:buChar char="•"/>
            </a:pPr>
            <a:r>
              <a:rPr lang="en-US" sz="2000" dirty="0" smtClean="0"/>
              <a:t>Winter monsoons occur in regions where the land becomes much cooler than the sea during winter. High pressure builds over a land, and cool, dry wind blows out towards the sea. During summer this pattern reverses as the land becomes much warmer </a:t>
            </a:r>
            <a:r>
              <a:rPr lang="en-US" sz="2000" smtClean="0"/>
              <a:t>than the sea.</a:t>
            </a:r>
            <a:endParaRPr lang="en-US" sz="2000" dirty="0"/>
          </a:p>
        </p:txBody>
      </p:sp>
    </p:spTree>
    <p:extLst>
      <p:ext uri="{BB962C8B-B14F-4D97-AF65-F5344CB8AC3E}">
        <p14:creationId xmlns:p14="http://schemas.microsoft.com/office/powerpoint/2010/main" val="2222267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1992</TotalTime>
  <Words>590</Words>
  <Application>Microsoft Office PowerPoint</Application>
  <PresentationFormat>On-screen Show (16:9)</PresentationFormat>
  <Paragraphs>46</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light-gradient</vt:lpstr>
      <vt:lpstr>Lesson 2.1 &amp; 2.2</vt:lpstr>
      <vt:lpstr>Air pressure </vt:lpstr>
      <vt:lpstr>Air molecules</vt:lpstr>
      <vt:lpstr>Density</vt:lpstr>
      <vt:lpstr>Air pressure and density</vt:lpstr>
      <vt:lpstr>Air pressure </vt:lpstr>
      <vt:lpstr>Barometer</vt:lpstr>
      <vt:lpstr>Weather</vt:lpstr>
      <vt:lpstr>Monsoons </vt:lpstr>
      <vt:lpstr>Wind</vt:lpstr>
      <vt:lpstr>Global wind</vt:lpstr>
      <vt:lpstr>Local Winds</vt:lpstr>
      <vt:lpstr>Valley and mountains breezes</vt:lpstr>
      <vt:lpstr>Important Vocabulary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2.1 &amp; 2.2</dc:title>
  <dc:creator>Michael Stanger</dc:creator>
  <cp:lastModifiedBy>Michael Stanger</cp:lastModifiedBy>
  <cp:revision>12</cp:revision>
  <cp:lastPrinted>2015-04-28T03:53:28Z</cp:lastPrinted>
  <dcterms:modified xsi:type="dcterms:W3CDTF">2015-04-28T09:23:16Z</dcterms:modified>
</cp:coreProperties>
</file>